
<file path=[Content_Types].xml><?xml version="1.0" encoding="utf-8"?>
<Types xmlns="http://schemas.openxmlformats.org/package/2006/content-types">
  <Override PartName="/ppt/slides/slide29.xml" ContentType="application/vnd.openxmlformats-officedocument.presentationml.slide+xml"/>
  <Override PartName="/ppt/slides/slide47.xml" ContentType="application/vnd.openxmlformats-officedocument.presentationml.slide+xml"/>
  <Override PartName="/ppt/slides/slide58.xml" ContentType="application/vnd.openxmlformats-officedocument.presentationml.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s/slide54.xml" ContentType="application/vnd.openxmlformats-officedocument.presentationml.slide+xml"/>
  <Override PartName="/ppt/slides/slide65.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slides/slide52.xml" ContentType="application/vnd.openxmlformats-officedocument.presentationml.slide+xml"/>
  <Override PartName="/ppt/slides/slide6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wmf" ContentType="image/x-wmf"/>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50.xml" ContentType="application/vnd.openxmlformats-officedocument.presentationml.slide+xml"/>
  <Override PartName="/ppt/slides/slide61.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s/slide7.xml" ContentType="application/vnd.openxmlformats-officedocument.presentationml.slide+xml"/>
  <Override PartName="/ppt/slides/slide9.xml" ContentType="application/vnd.openxmlformats-officedocument.presentationml.slide+xml"/>
  <Override PartName="/ppt/slides/slide5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s/slide57.xml" ContentType="application/vnd.openxmlformats-officedocument.presentationml.slide+xml"/>
  <Override PartName="/ppt/slideLayouts/slideLayout7.xml" ContentType="application/vnd.openxmlformats-officedocument.presentationml.slideLayout+xml"/>
  <Default Extension="bin" ContentType="application/vnd.openxmlformats-officedocument.oleObject"/>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slides/slide55.xml" ContentType="application/vnd.openxmlformats-officedocument.presentationml.slide+xml"/>
  <Override PartName="/ppt/slides/slide64.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Override PartName="/ppt/slides/slide62.xml" ContentType="application/vnd.openxmlformats-officedocument.presentationml.slide+xml"/>
  <Override PartName="/ppt/slideLayouts/slideLayout3.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Override PartName="/ppt/slideLayouts/slideLayout14.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2.xml" ContentType="application/vnd.openxmlformats-officedocument.presentationml.slideLayout+xml"/>
  <Override PartName="/ppt/slideLayouts/slideLayout10.xml" ContentType="application/vnd.openxmlformats-officedocument.presentationml.slideLayout+xml"/>
  <Default Extension="vml" ContentType="application/vnd.openxmlformats-officedocument.vmlDrawing"/>
  <Override PartName="/ppt/slides/slide8.xml" ContentType="application/vnd.openxmlformats-officedocument.presentationml.slide+xml"/>
  <Override PartName="/ppt/slides/slide49.xml" ContentType="application/vnd.openxmlformats-officedocument.presentationml.slide+xml"/>
  <Override PartName="/ppt/handoutMasters/handoutMaster1.xml" ContentType="application/vnd.openxmlformats-officedocument.presentationml.handoutMaster+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s/slide56.xml" ContentType="application/vnd.openxmlformats-officedocument.presentationml.slide+xml"/>
  <Override PartName="/ppt/slideLayouts/slideLayout8.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notesMasterIdLst>
    <p:notesMasterId r:id="rId67"/>
  </p:notesMasterIdLst>
  <p:handoutMasterIdLst>
    <p:handoutMasterId r:id="rId68"/>
  </p:handoutMasterIdLst>
  <p:sldIdLst>
    <p:sldId id="433" r:id="rId2"/>
    <p:sldId id="822" r:id="rId3"/>
    <p:sldId id="824" r:id="rId4"/>
    <p:sldId id="825" r:id="rId5"/>
    <p:sldId id="826" r:id="rId6"/>
    <p:sldId id="839" r:id="rId7"/>
    <p:sldId id="830" r:id="rId8"/>
    <p:sldId id="832" r:id="rId9"/>
    <p:sldId id="831" r:id="rId10"/>
    <p:sldId id="769" r:id="rId11"/>
    <p:sldId id="742" r:id="rId12"/>
    <p:sldId id="750" r:id="rId13"/>
    <p:sldId id="757" r:id="rId14"/>
    <p:sldId id="838" r:id="rId15"/>
    <p:sldId id="759" r:id="rId16"/>
    <p:sldId id="760" r:id="rId17"/>
    <p:sldId id="751" r:id="rId18"/>
    <p:sldId id="770" r:id="rId19"/>
    <p:sldId id="703" r:id="rId20"/>
    <p:sldId id="702" r:id="rId21"/>
    <p:sldId id="706" r:id="rId22"/>
    <p:sldId id="707" r:id="rId23"/>
    <p:sldId id="755" r:id="rId24"/>
    <p:sldId id="708" r:id="rId25"/>
    <p:sldId id="756" r:id="rId26"/>
    <p:sldId id="713" r:id="rId27"/>
    <p:sldId id="749" r:id="rId28"/>
    <p:sldId id="840" r:id="rId29"/>
    <p:sldId id="841" r:id="rId30"/>
    <p:sldId id="842" r:id="rId31"/>
    <p:sldId id="843" r:id="rId32"/>
    <p:sldId id="844" r:id="rId33"/>
    <p:sldId id="845" r:id="rId34"/>
    <p:sldId id="846" r:id="rId35"/>
    <p:sldId id="847" r:id="rId36"/>
    <p:sldId id="848" r:id="rId37"/>
    <p:sldId id="849" r:id="rId38"/>
    <p:sldId id="850" r:id="rId39"/>
    <p:sldId id="851" r:id="rId40"/>
    <p:sldId id="852" r:id="rId41"/>
    <p:sldId id="853" r:id="rId42"/>
    <p:sldId id="854" r:id="rId43"/>
    <p:sldId id="855" r:id="rId44"/>
    <p:sldId id="856" r:id="rId45"/>
    <p:sldId id="857" r:id="rId46"/>
    <p:sldId id="858" r:id="rId47"/>
    <p:sldId id="859" r:id="rId48"/>
    <p:sldId id="860" r:id="rId49"/>
    <p:sldId id="861" r:id="rId50"/>
    <p:sldId id="862" r:id="rId51"/>
    <p:sldId id="863" r:id="rId52"/>
    <p:sldId id="864" r:id="rId53"/>
    <p:sldId id="865" r:id="rId54"/>
    <p:sldId id="866" r:id="rId55"/>
    <p:sldId id="867" r:id="rId56"/>
    <p:sldId id="868" r:id="rId57"/>
    <p:sldId id="869" r:id="rId58"/>
    <p:sldId id="870" r:id="rId59"/>
    <p:sldId id="871" r:id="rId60"/>
    <p:sldId id="872" r:id="rId61"/>
    <p:sldId id="873" r:id="rId62"/>
    <p:sldId id="874" r:id="rId63"/>
    <p:sldId id="875" r:id="rId64"/>
    <p:sldId id="876" r:id="rId65"/>
    <p:sldId id="877" r:id="rId66"/>
  </p:sldIdLst>
  <p:sldSz cx="9144000" cy="6858000" type="screen4x3"/>
  <p:notesSz cx="9144000" cy="6858000"/>
  <p:defaultTextStyle>
    <a:defPPr>
      <a:defRPr lang="zh-TW"/>
    </a:defPPr>
    <a:lvl1pPr algn="l" rtl="0" fontAlgn="base">
      <a:spcBef>
        <a:spcPct val="0"/>
      </a:spcBef>
      <a:spcAft>
        <a:spcPct val="0"/>
      </a:spcAft>
      <a:defRPr kumimoji="1" sz="2800" kern="1200">
        <a:solidFill>
          <a:schemeClr val="tx1"/>
        </a:solidFill>
        <a:latin typeface="Arial" charset="0"/>
        <a:ea typeface="新細明體" pitchFamily="18" charset="-120"/>
        <a:cs typeface="+mn-cs"/>
      </a:defRPr>
    </a:lvl1pPr>
    <a:lvl2pPr marL="457200" algn="l" rtl="0" fontAlgn="base">
      <a:spcBef>
        <a:spcPct val="0"/>
      </a:spcBef>
      <a:spcAft>
        <a:spcPct val="0"/>
      </a:spcAft>
      <a:defRPr kumimoji="1" sz="2800" kern="1200">
        <a:solidFill>
          <a:schemeClr val="tx1"/>
        </a:solidFill>
        <a:latin typeface="Arial" charset="0"/>
        <a:ea typeface="新細明體" pitchFamily="18" charset="-120"/>
        <a:cs typeface="+mn-cs"/>
      </a:defRPr>
    </a:lvl2pPr>
    <a:lvl3pPr marL="914400" algn="l" rtl="0" fontAlgn="base">
      <a:spcBef>
        <a:spcPct val="0"/>
      </a:spcBef>
      <a:spcAft>
        <a:spcPct val="0"/>
      </a:spcAft>
      <a:defRPr kumimoji="1" sz="2800" kern="1200">
        <a:solidFill>
          <a:schemeClr val="tx1"/>
        </a:solidFill>
        <a:latin typeface="Arial" charset="0"/>
        <a:ea typeface="新細明體" pitchFamily="18" charset="-120"/>
        <a:cs typeface="+mn-cs"/>
      </a:defRPr>
    </a:lvl3pPr>
    <a:lvl4pPr marL="1371600" algn="l" rtl="0" fontAlgn="base">
      <a:spcBef>
        <a:spcPct val="0"/>
      </a:spcBef>
      <a:spcAft>
        <a:spcPct val="0"/>
      </a:spcAft>
      <a:defRPr kumimoji="1" sz="2800" kern="1200">
        <a:solidFill>
          <a:schemeClr val="tx1"/>
        </a:solidFill>
        <a:latin typeface="Arial" charset="0"/>
        <a:ea typeface="新細明體" pitchFamily="18" charset="-120"/>
        <a:cs typeface="+mn-cs"/>
      </a:defRPr>
    </a:lvl4pPr>
    <a:lvl5pPr marL="1828800" algn="l" rtl="0" fontAlgn="base">
      <a:spcBef>
        <a:spcPct val="0"/>
      </a:spcBef>
      <a:spcAft>
        <a:spcPct val="0"/>
      </a:spcAft>
      <a:defRPr kumimoji="1" sz="2800" kern="1200">
        <a:solidFill>
          <a:schemeClr val="tx1"/>
        </a:solidFill>
        <a:latin typeface="Arial" charset="0"/>
        <a:ea typeface="新細明體" pitchFamily="18" charset="-120"/>
        <a:cs typeface="+mn-cs"/>
      </a:defRPr>
    </a:lvl5pPr>
    <a:lvl6pPr marL="2286000" algn="l" defTabSz="914400" rtl="0" eaLnBrk="1" latinLnBrk="0" hangingPunct="1">
      <a:defRPr kumimoji="1" sz="2800" kern="1200">
        <a:solidFill>
          <a:schemeClr val="tx1"/>
        </a:solidFill>
        <a:latin typeface="Arial" charset="0"/>
        <a:ea typeface="新細明體" pitchFamily="18" charset="-120"/>
        <a:cs typeface="+mn-cs"/>
      </a:defRPr>
    </a:lvl6pPr>
    <a:lvl7pPr marL="2743200" algn="l" defTabSz="914400" rtl="0" eaLnBrk="1" latinLnBrk="0" hangingPunct="1">
      <a:defRPr kumimoji="1" sz="2800" kern="1200">
        <a:solidFill>
          <a:schemeClr val="tx1"/>
        </a:solidFill>
        <a:latin typeface="Arial" charset="0"/>
        <a:ea typeface="新細明體" pitchFamily="18" charset="-120"/>
        <a:cs typeface="+mn-cs"/>
      </a:defRPr>
    </a:lvl7pPr>
    <a:lvl8pPr marL="3200400" algn="l" defTabSz="914400" rtl="0" eaLnBrk="1" latinLnBrk="0" hangingPunct="1">
      <a:defRPr kumimoji="1" sz="2800" kern="1200">
        <a:solidFill>
          <a:schemeClr val="tx1"/>
        </a:solidFill>
        <a:latin typeface="Arial" charset="0"/>
        <a:ea typeface="新細明體" pitchFamily="18" charset="-120"/>
        <a:cs typeface="+mn-cs"/>
      </a:defRPr>
    </a:lvl8pPr>
    <a:lvl9pPr marL="3657600" algn="l" defTabSz="914400" rtl="0" eaLnBrk="1" latinLnBrk="0" hangingPunct="1">
      <a:defRPr kumimoji="1" sz="2800" kern="1200">
        <a:solidFill>
          <a:schemeClr val="tx1"/>
        </a:solidFill>
        <a:latin typeface="Arial" charset="0"/>
        <a:ea typeface="新細明體" pitchFamily="18" charset="-120"/>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800080"/>
    <a:srgbClr val="0000FF"/>
    <a:srgbClr val="FF0066"/>
    <a:srgbClr val="CCFFFF"/>
    <a:srgbClr val="FF33CC"/>
    <a:srgbClr val="FFCCFF"/>
    <a:srgbClr val="99FF66"/>
    <a:srgbClr val="FFFF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500" autoAdjust="0"/>
    <p:restoredTop sz="94711" autoAdjust="0"/>
  </p:normalViewPr>
  <p:slideViewPr>
    <p:cSldViewPr snapToGrid="0">
      <p:cViewPr varScale="1">
        <p:scale>
          <a:sx n="54" d="100"/>
          <a:sy n="54" d="100"/>
        </p:scale>
        <p:origin x="-1236" y="-90"/>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7812"/>
    </p:cViewPr>
  </p:sorter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handoutMaster" Target="handoutMasters/handoutMaster1.xml"/><Relationship Id="rId7" Type="http://schemas.openxmlformats.org/officeDocument/2006/relationships/slide" Target="slides/slide6.xml"/><Relationship Id="rId71"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tableStyles" Target="tableStyle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notesMaster" Target="notesMasters/notesMaster1.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viewProps" Target="view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2.wmf"/></Relationships>
</file>

<file path=ppt/drawings/_rels/vmlDrawing3.vml.rels><?xml version="1.0" encoding="UTF-8" standalone="yes"?>
<Relationships xmlns="http://schemas.openxmlformats.org/package/2006/relationships"><Relationship Id="rId3" Type="http://schemas.openxmlformats.org/officeDocument/2006/relationships/image" Target="../media/image5.wmf"/><Relationship Id="rId2" Type="http://schemas.openxmlformats.org/officeDocument/2006/relationships/image" Target="../media/image4.wmf"/><Relationship Id="rId1" Type="http://schemas.openxmlformats.org/officeDocument/2006/relationships/image" Target="../media/image3.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頁首版面配置區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endParaRPr lang="zh-TW" altLang="en-US"/>
          </a:p>
        </p:txBody>
      </p:sp>
      <p:sp>
        <p:nvSpPr>
          <p:cNvPr id="3" name="日期版面配置區 2"/>
          <p:cNvSpPr>
            <a:spLocks noGrp="1"/>
          </p:cNvSpPr>
          <p:nvPr>
            <p:ph type="dt" sz="quarter" idx="1"/>
          </p:nvPr>
        </p:nvSpPr>
        <p:spPr>
          <a:xfrm>
            <a:off x="5179484" y="0"/>
            <a:ext cx="3962400" cy="342900"/>
          </a:xfrm>
          <a:prstGeom prst="rect">
            <a:avLst/>
          </a:prstGeom>
        </p:spPr>
        <p:txBody>
          <a:bodyPr vert="horz" lIns="91440" tIns="45720" rIns="91440" bIns="45720" rtlCol="0"/>
          <a:lstStyle>
            <a:lvl1pPr algn="r">
              <a:defRPr sz="1200"/>
            </a:lvl1pPr>
          </a:lstStyle>
          <a:p>
            <a:fld id="{81367123-965C-48CB-8B93-D9EB75F4640F}" type="datetimeFigureOut">
              <a:rPr lang="zh-TW" altLang="en-US" smtClean="0"/>
              <a:pPr/>
              <a:t>2017/12/17</a:t>
            </a:fld>
            <a:endParaRPr lang="zh-TW" altLang="en-US"/>
          </a:p>
        </p:txBody>
      </p:sp>
      <p:sp>
        <p:nvSpPr>
          <p:cNvPr id="4" name="頁尾版面配置區 3"/>
          <p:cNvSpPr>
            <a:spLocks noGrp="1"/>
          </p:cNvSpPr>
          <p:nvPr>
            <p:ph type="ftr" sz="quarter" idx="2"/>
          </p:nvPr>
        </p:nvSpPr>
        <p:spPr>
          <a:xfrm>
            <a:off x="0" y="6513910"/>
            <a:ext cx="3962400" cy="342900"/>
          </a:xfrm>
          <a:prstGeom prst="rect">
            <a:avLst/>
          </a:prstGeom>
        </p:spPr>
        <p:txBody>
          <a:bodyPr vert="horz" lIns="91440" tIns="45720" rIns="91440" bIns="45720" rtlCol="0" anchor="b"/>
          <a:lstStyle>
            <a:lvl1pPr algn="l">
              <a:defRPr sz="1200"/>
            </a:lvl1pPr>
          </a:lstStyle>
          <a:p>
            <a:endParaRPr lang="zh-TW" altLang="en-US"/>
          </a:p>
        </p:txBody>
      </p:sp>
      <p:sp>
        <p:nvSpPr>
          <p:cNvPr id="5" name="投影片編號版面配置區 4"/>
          <p:cNvSpPr>
            <a:spLocks noGrp="1"/>
          </p:cNvSpPr>
          <p:nvPr>
            <p:ph type="sldNum" sz="quarter" idx="3"/>
          </p:nvPr>
        </p:nvSpPr>
        <p:spPr>
          <a:xfrm>
            <a:off x="5179484" y="6513910"/>
            <a:ext cx="3962400" cy="342900"/>
          </a:xfrm>
          <a:prstGeom prst="rect">
            <a:avLst/>
          </a:prstGeom>
        </p:spPr>
        <p:txBody>
          <a:bodyPr vert="horz" lIns="91440" tIns="45720" rIns="91440" bIns="45720" rtlCol="0" anchor="b"/>
          <a:lstStyle>
            <a:lvl1pPr algn="r">
              <a:defRPr sz="1200"/>
            </a:lvl1pPr>
          </a:lstStyle>
          <a:p>
            <a:fld id="{DB4015E1-8112-4D50-BD59-74B688E8825A}" type="slidenum">
              <a:rPr lang="zh-TW" altLang="en-US" smtClean="0"/>
              <a:pPr/>
              <a:t>‹#›</a:t>
            </a:fld>
            <a:endParaRPr lang="zh-TW" alt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9986" name="Rectangle 2"/>
          <p:cNvSpPr>
            <a:spLocks noGrp="1" noChangeArrowheads="1"/>
          </p:cNvSpPr>
          <p:nvPr>
            <p:ph type="hdr" sz="quarter"/>
          </p:nvPr>
        </p:nvSpPr>
        <p:spPr bwMode="auto">
          <a:xfrm>
            <a:off x="0" y="0"/>
            <a:ext cx="3962400" cy="3429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US" altLang="zh-TW"/>
          </a:p>
        </p:txBody>
      </p:sp>
      <p:sp>
        <p:nvSpPr>
          <p:cNvPr id="169987" name="Rectangle 3"/>
          <p:cNvSpPr>
            <a:spLocks noGrp="1" noChangeArrowheads="1"/>
          </p:cNvSpPr>
          <p:nvPr>
            <p:ph type="dt" idx="1"/>
          </p:nvPr>
        </p:nvSpPr>
        <p:spPr bwMode="auto">
          <a:xfrm>
            <a:off x="5179484" y="0"/>
            <a:ext cx="3962400" cy="3429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altLang="zh-TW"/>
          </a:p>
        </p:txBody>
      </p:sp>
      <p:sp>
        <p:nvSpPr>
          <p:cNvPr id="59396" name="Rectangle 4"/>
          <p:cNvSpPr>
            <a:spLocks noGrp="1" noRot="1" noChangeAspect="1" noChangeArrowheads="1" noTextEdit="1"/>
          </p:cNvSpPr>
          <p:nvPr>
            <p:ph type="sldImg" idx="2"/>
          </p:nvPr>
        </p:nvSpPr>
        <p:spPr bwMode="auto">
          <a:xfrm>
            <a:off x="2857500" y="514350"/>
            <a:ext cx="3429000" cy="2571750"/>
          </a:xfrm>
          <a:prstGeom prst="rect">
            <a:avLst/>
          </a:prstGeom>
          <a:noFill/>
          <a:ln w="9525">
            <a:solidFill>
              <a:srgbClr val="000000"/>
            </a:solidFill>
            <a:miter lim="800000"/>
            <a:headEnd/>
            <a:tailEnd/>
          </a:ln>
        </p:spPr>
      </p:sp>
      <p:sp>
        <p:nvSpPr>
          <p:cNvPr id="169989" name="Rectangle 5"/>
          <p:cNvSpPr>
            <a:spLocks noGrp="1" noChangeArrowheads="1"/>
          </p:cNvSpPr>
          <p:nvPr>
            <p:ph type="body" sz="quarter" idx="3"/>
          </p:nvPr>
        </p:nvSpPr>
        <p:spPr bwMode="auto">
          <a:xfrm>
            <a:off x="914400" y="3257550"/>
            <a:ext cx="7315200" cy="30861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zh-TW" altLang="en-US" noProof="0" smtClean="0"/>
              <a:t>按一下以編輯母片</a:t>
            </a:r>
          </a:p>
          <a:p>
            <a:pPr lvl="1"/>
            <a:r>
              <a:rPr lang="zh-TW" altLang="en-US" noProof="0" smtClean="0"/>
              <a:t>第二層</a:t>
            </a:r>
          </a:p>
          <a:p>
            <a:pPr lvl="2"/>
            <a:r>
              <a:rPr lang="zh-TW" altLang="en-US" noProof="0" smtClean="0"/>
              <a:t>第三層</a:t>
            </a:r>
          </a:p>
          <a:p>
            <a:pPr lvl="3"/>
            <a:r>
              <a:rPr lang="zh-TW" altLang="en-US" noProof="0" smtClean="0"/>
              <a:t>第四層</a:t>
            </a:r>
          </a:p>
          <a:p>
            <a:pPr lvl="4"/>
            <a:r>
              <a:rPr lang="zh-TW" altLang="en-US" noProof="0" smtClean="0"/>
              <a:t>第五層</a:t>
            </a:r>
          </a:p>
        </p:txBody>
      </p:sp>
      <p:sp>
        <p:nvSpPr>
          <p:cNvPr id="169990" name="Rectangle 6"/>
          <p:cNvSpPr>
            <a:spLocks noGrp="1" noChangeArrowheads="1"/>
          </p:cNvSpPr>
          <p:nvPr>
            <p:ph type="ftr" sz="quarter" idx="4"/>
          </p:nvPr>
        </p:nvSpPr>
        <p:spPr bwMode="auto">
          <a:xfrm>
            <a:off x="0" y="6513910"/>
            <a:ext cx="3962400" cy="3429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US" altLang="zh-TW"/>
          </a:p>
        </p:txBody>
      </p:sp>
      <p:sp>
        <p:nvSpPr>
          <p:cNvPr id="169991" name="Rectangle 7"/>
          <p:cNvSpPr>
            <a:spLocks noGrp="1" noChangeArrowheads="1"/>
          </p:cNvSpPr>
          <p:nvPr>
            <p:ph type="sldNum" sz="quarter" idx="5"/>
          </p:nvPr>
        </p:nvSpPr>
        <p:spPr bwMode="auto">
          <a:xfrm>
            <a:off x="5179484" y="6513910"/>
            <a:ext cx="3962400" cy="3429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D91469D3-AA04-4F6B-A824-B3EB8C998A8C}" type="slidenum">
              <a:rPr lang="en-US" altLang="zh-TW"/>
              <a:pPr>
                <a:defRPr/>
              </a:pPr>
              <a:t>‹#›</a:t>
            </a:fld>
            <a:endParaRPr lang="en-US" altLang="zh-TW"/>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Arial" charset="0"/>
        <a:ea typeface="新細明體" pitchFamily="18" charset="-120"/>
        <a:cs typeface="+mn-cs"/>
      </a:defRPr>
    </a:lvl1pPr>
    <a:lvl2pPr marL="457200" algn="l" rtl="0" eaLnBrk="0" fontAlgn="base" hangingPunct="0">
      <a:spcBef>
        <a:spcPct val="30000"/>
      </a:spcBef>
      <a:spcAft>
        <a:spcPct val="0"/>
      </a:spcAft>
      <a:defRPr kumimoji="1" sz="1200" kern="1200">
        <a:solidFill>
          <a:schemeClr val="tx1"/>
        </a:solidFill>
        <a:latin typeface="Arial" charset="0"/>
        <a:ea typeface="新細明體" pitchFamily="18" charset="-120"/>
        <a:cs typeface="+mn-cs"/>
      </a:defRPr>
    </a:lvl2pPr>
    <a:lvl3pPr marL="914400" algn="l" rtl="0" eaLnBrk="0" fontAlgn="base" hangingPunct="0">
      <a:spcBef>
        <a:spcPct val="30000"/>
      </a:spcBef>
      <a:spcAft>
        <a:spcPct val="0"/>
      </a:spcAft>
      <a:defRPr kumimoji="1" sz="1200" kern="1200">
        <a:solidFill>
          <a:schemeClr val="tx1"/>
        </a:solidFill>
        <a:latin typeface="Arial" charset="0"/>
        <a:ea typeface="新細明體" pitchFamily="18" charset="-120"/>
        <a:cs typeface="+mn-cs"/>
      </a:defRPr>
    </a:lvl3pPr>
    <a:lvl4pPr marL="1371600" algn="l" rtl="0" eaLnBrk="0" fontAlgn="base" hangingPunct="0">
      <a:spcBef>
        <a:spcPct val="30000"/>
      </a:spcBef>
      <a:spcAft>
        <a:spcPct val="0"/>
      </a:spcAft>
      <a:defRPr kumimoji="1" sz="1200" kern="1200">
        <a:solidFill>
          <a:schemeClr val="tx1"/>
        </a:solidFill>
        <a:latin typeface="Arial" charset="0"/>
        <a:ea typeface="新細明體" pitchFamily="18" charset="-120"/>
        <a:cs typeface="+mn-cs"/>
      </a:defRPr>
    </a:lvl4pPr>
    <a:lvl5pPr marL="1828800" algn="l" rtl="0" eaLnBrk="0" fontAlgn="base" hangingPunct="0">
      <a:spcBef>
        <a:spcPct val="30000"/>
      </a:spcBef>
      <a:spcAft>
        <a:spcPct val="0"/>
      </a:spcAft>
      <a:defRPr kumimoji="1" sz="1200" kern="1200">
        <a:solidFill>
          <a:schemeClr val="tx1"/>
        </a:solidFill>
        <a:latin typeface="Arial" charset="0"/>
        <a:ea typeface="新細明體" pitchFamily="18" charset="-120"/>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標題投影片">
    <p:spTree>
      <p:nvGrpSpPr>
        <p:cNvPr id="1" name=""/>
        <p:cNvGrpSpPr/>
        <p:nvPr/>
      </p:nvGrpSpPr>
      <p:grpSpPr>
        <a:xfrm>
          <a:off x="0" y="0"/>
          <a:ext cx="0" cy="0"/>
          <a:chOff x="0" y="0"/>
          <a:chExt cx="0" cy="0"/>
        </a:xfrm>
      </p:grpSpPr>
      <p:sp>
        <p:nvSpPr>
          <p:cNvPr id="4" name="Line 2"/>
          <p:cNvSpPr>
            <a:spLocks noChangeShapeType="1"/>
          </p:cNvSpPr>
          <p:nvPr/>
        </p:nvSpPr>
        <p:spPr bwMode="auto">
          <a:xfrm>
            <a:off x="7315200" y="1066800"/>
            <a:ext cx="0" cy="4495800"/>
          </a:xfrm>
          <a:prstGeom prst="line">
            <a:avLst/>
          </a:prstGeom>
          <a:noFill/>
          <a:ln w="9525">
            <a:solidFill>
              <a:schemeClr val="tx1"/>
            </a:solidFill>
            <a:round/>
            <a:headEnd/>
            <a:tailEnd/>
          </a:ln>
          <a:effectLst/>
        </p:spPr>
        <p:txBody>
          <a:bodyPr/>
          <a:lstStyle/>
          <a:p>
            <a:pPr>
              <a:defRPr/>
            </a:pPr>
            <a:endParaRPr lang="zh-TW" altLang="en-US"/>
          </a:p>
        </p:txBody>
      </p:sp>
      <p:grpSp>
        <p:nvGrpSpPr>
          <p:cNvPr id="5" name="Group 8"/>
          <p:cNvGrpSpPr>
            <a:grpSpLocks/>
          </p:cNvGrpSpPr>
          <p:nvPr/>
        </p:nvGrpSpPr>
        <p:grpSpPr bwMode="auto">
          <a:xfrm>
            <a:off x="7493000" y="2992438"/>
            <a:ext cx="1338263" cy="2189162"/>
            <a:chOff x="4704" y="1885"/>
            <a:chExt cx="843" cy="1379"/>
          </a:xfrm>
        </p:grpSpPr>
        <p:sp>
          <p:nvSpPr>
            <p:cNvPr id="6" name="Oval 9"/>
            <p:cNvSpPr>
              <a:spLocks noChangeArrowheads="1"/>
            </p:cNvSpPr>
            <p:nvPr/>
          </p:nvSpPr>
          <p:spPr bwMode="auto">
            <a:xfrm>
              <a:off x="4704" y="1885"/>
              <a:ext cx="127" cy="127"/>
            </a:xfrm>
            <a:prstGeom prst="ellipse">
              <a:avLst/>
            </a:prstGeom>
            <a:solidFill>
              <a:schemeClr val="tx2"/>
            </a:solidFill>
            <a:ln w="9525">
              <a:noFill/>
              <a:round/>
              <a:headEnd/>
              <a:tailEnd/>
            </a:ln>
            <a:effectLst/>
          </p:spPr>
          <p:txBody>
            <a:bodyPr wrap="none" anchor="ctr"/>
            <a:lstStyle/>
            <a:p>
              <a:pPr>
                <a:defRPr/>
              </a:pPr>
              <a:endParaRPr lang="zh-TW" altLang="en-US"/>
            </a:p>
          </p:txBody>
        </p:sp>
        <p:sp>
          <p:nvSpPr>
            <p:cNvPr id="7" name="Oval 10"/>
            <p:cNvSpPr>
              <a:spLocks noChangeArrowheads="1"/>
            </p:cNvSpPr>
            <p:nvPr/>
          </p:nvSpPr>
          <p:spPr bwMode="auto">
            <a:xfrm>
              <a:off x="4883" y="1885"/>
              <a:ext cx="127" cy="127"/>
            </a:xfrm>
            <a:prstGeom prst="ellipse">
              <a:avLst/>
            </a:prstGeom>
            <a:solidFill>
              <a:schemeClr val="tx2"/>
            </a:solidFill>
            <a:ln w="9525">
              <a:noFill/>
              <a:round/>
              <a:headEnd/>
              <a:tailEnd/>
            </a:ln>
            <a:effectLst/>
          </p:spPr>
          <p:txBody>
            <a:bodyPr wrap="none" anchor="ctr"/>
            <a:lstStyle/>
            <a:p>
              <a:pPr>
                <a:defRPr/>
              </a:pPr>
              <a:endParaRPr lang="zh-TW" altLang="en-US"/>
            </a:p>
          </p:txBody>
        </p:sp>
        <p:sp>
          <p:nvSpPr>
            <p:cNvPr id="8" name="Oval 11"/>
            <p:cNvSpPr>
              <a:spLocks noChangeArrowheads="1"/>
            </p:cNvSpPr>
            <p:nvPr/>
          </p:nvSpPr>
          <p:spPr bwMode="auto">
            <a:xfrm>
              <a:off x="5062" y="1885"/>
              <a:ext cx="127" cy="127"/>
            </a:xfrm>
            <a:prstGeom prst="ellipse">
              <a:avLst/>
            </a:prstGeom>
            <a:solidFill>
              <a:schemeClr val="tx2"/>
            </a:solidFill>
            <a:ln w="9525">
              <a:noFill/>
              <a:round/>
              <a:headEnd/>
              <a:tailEnd/>
            </a:ln>
            <a:effectLst/>
          </p:spPr>
          <p:txBody>
            <a:bodyPr wrap="none" anchor="ctr"/>
            <a:lstStyle/>
            <a:p>
              <a:pPr>
                <a:defRPr/>
              </a:pPr>
              <a:endParaRPr lang="zh-TW" altLang="en-US"/>
            </a:p>
          </p:txBody>
        </p:sp>
        <p:sp>
          <p:nvSpPr>
            <p:cNvPr id="9" name="Oval 12"/>
            <p:cNvSpPr>
              <a:spLocks noChangeArrowheads="1"/>
            </p:cNvSpPr>
            <p:nvPr/>
          </p:nvSpPr>
          <p:spPr bwMode="auto">
            <a:xfrm>
              <a:off x="4704" y="2064"/>
              <a:ext cx="127" cy="127"/>
            </a:xfrm>
            <a:prstGeom prst="ellipse">
              <a:avLst/>
            </a:prstGeom>
            <a:solidFill>
              <a:schemeClr val="tx2"/>
            </a:solidFill>
            <a:ln w="9525">
              <a:noFill/>
              <a:round/>
              <a:headEnd/>
              <a:tailEnd/>
            </a:ln>
            <a:effectLst/>
          </p:spPr>
          <p:txBody>
            <a:bodyPr wrap="none" anchor="ctr"/>
            <a:lstStyle/>
            <a:p>
              <a:pPr>
                <a:defRPr/>
              </a:pPr>
              <a:endParaRPr lang="zh-TW" altLang="en-US"/>
            </a:p>
          </p:txBody>
        </p:sp>
        <p:sp>
          <p:nvSpPr>
            <p:cNvPr id="10" name="Oval 13"/>
            <p:cNvSpPr>
              <a:spLocks noChangeArrowheads="1"/>
            </p:cNvSpPr>
            <p:nvPr/>
          </p:nvSpPr>
          <p:spPr bwMode="auto">
            <a:xfrm>
              <a:off x="4883" y="2064"/>
              <a:ext cx="127" cy="127"/>
            </a:xfrm>
            <a:prstGeom prst="ellipse">
              <a:avLst/>
            </a:prstGeom>
            <a:solidFill>
              <a:schemeClr val="tx2"/>
            </a:solidFill>
            <a:ln w="9525">
              <a:noFill/>
              <a:round/>
              <a:headEnd/>
              <a:tailEnd/>
            </a:ln>
            <a:effectLst/>
          </p:spPr>
          <p:txBody>
            <a:bodyPr wrap="none" anchor="ctr"/>
            <a:lstStyle/>
            <a:p>
              <a:pPr>
                <a:defRPr/>
              </a:pPr>
              <a:endParaRPr lang="zh-TW" altLang="en-US"/>
            </a:p>
          </p:txBody>
        </p:sp>
        <p:sp>
          <p:nvSpPr>
            <p:cNvPr id="11" name="Oval 14"/>
            <p:cNvSpPr>
              <a:spLocks noChangeArrowheads="1"/>
            </p:cNvSpPr>
            <p:nvPr/>
          </p:nvSpPr>
          <p:spPr bwMode="auto">
            <a:xfrm>
              <a:off x="5062" y="2064"/>
              <a:ext cx="127" cy="127"/>
            </a:xfrm>
            <a:prstGeom prst="ellipse">
              <a:avLst/>
            </a:prstGeom>
            <a:solidFill>
              <a:schemeClr val="tx2"/>
            </a:solidFill>
            <a:ln w="9525">
              <a:noFill/>
              <a:round/>
              <a:headEnd/>
              <a:tailEnd/>
            </a:ln>
            <a:effectLst/>
          </p:spPr>
          <p:txBody>
            <a:bodyPr wrap="none" anchor="ctr"/>
            <a:lstStyle/>
            <a:p>
              <a:pPr>
                <a:defRPr/>
              </a:pPr>
              <a:endParaRPr lang="zh-TW" altLang="en-US"/>
            </a:p>
          </p:txBody>
        </p:sp>
        <p:sp>
          <p:nvSpPr>
            <p:cNvPr id="12" name="Oval 15"/>
            <p:cNvSpPr>
              <a:spLocks noChangeArrowheads="1"/>
            </p:cNvSpPr>
            <p:nvPr/>
          </p:nvSpPr>
          <p:spPr bwMode="auto">
            <a:xfrm>
              <a:off x="5241" y="2064"/>
              <a:ext cx="127" cy="127"/>
            </a:xfrm>
            <a:prstGeom prst="ellipse">
              <a:avLst/>
            </a:prstGeom>
            <a:solidFill>
              <a:schemeClr val="accent2"/>
            </a:solidFill>
            <a:ln w="9525">
              <a:noFill/>
              <a:round/>
              <a:headEnd/>
              <a:tailEnd/>
            </a:ln>
            <a:effectLst/>
          </p:spPr>
          <p:txBody>
            <a:bodyPr wrap="none" anchor="ctr"/>
            <a:lstStyle/>
            <a:p>
              <a:pPr>
                <a:defRPr/>
              </a:pPr>
              <a:endParaRPr lang="zh-TW" altLang="en-US"/>
            </a:p>
          </p:txBody>
        </p:sp>
        <p:sp>
          <p:nvSpPr>
            <p:cNvPr id="13" name="Oval 16"/>
            <p:cNvSpPr>
              <a:spLocks noChangeArrowheads="1"/>
            </p:cNvSpPr>
            <p:nvPr/>
          </p:nvSpPr>
          <p:spPr bwMode="auto">
            <a:xfrm>
              <a:off x="4704" y="2243"/>
              <a:ext cx="127" cy="127"/>
            </a:xfrm>
            <a:prstGeom prst="ellipse">
              <a:avLst/>
            </a:prstGeom>
            <a:solidFill>
              <a:schemeClr val="tx2"/>
            </a:solidFill>
            <a:ln w="9525">
              <a:noFill/>
              <a:round/>
              <a:headEnd/>
              <a:tailEnd/>
            </a:ln>
            <a:effectLst/>
          </p:spPr>
          <p:txBody>
            <a:bodyPr wrap="none" anchor="ctr"/>
            <a:lstStyle/>
            <a:p>
              <a:pPr>
                <a:defRPr/>
              </a:pPr>
              <a:endParaRPr lang="zh-TW" altLang="en-US"/>
            </a:p>
          </p:txBody>
        </p:sp>
        <p:sp>
          <p:nvSpPr>
            <p:cNvPr id="14" name="Oval 17"/>
            <p:cNvSpPr>
              <a:spLocks noChangeArrowheads="1"/>
            </p:cNvSpPr>
            <p:nvPr/>
          </p:nvSpPr>
          <p:spPr bwMode="auto">
            <a:xfrm>
              <a:off x="4883" y="2243"/>
              <a:ext cx="127" cy="127"/>
            </a:xfrm>
            <a:prstGeom prst="ellipse">
              <a:avLst/>
            </a:prstGeom>
            <a:solidFill>
              <a:schemeClr val="tx2"/>
            </a:solidFill>
            <a:ln w="9525">
              <a:noFill/>
              <a:round/>
              <a:headEnd/>
              <a:tailEnd/>
            </a:ln>
            <a:effectLst/>
          </p:spPr>
          <p:txBody>
            <a:bodyPr wrap="none" anchor="ctr"/>
            <a:lstStyle/>
            <a:p>
              <a:pPr>
                <a:defRPr/>
              </a:pPr>
              <a:endParaRPr lang="zh-TW" altLang="en-US"/>
            </a:p>
          </p:txBody>
        </p:sp>
        <p:sp>
          <p:nvSpPr>
            <p:cNvPr id="15" name="Oval 18"/>
            <p:cNvSpPr>
              <a:spLocks noChangeArrowheads="1"/>
            </p:cNvSpPr>
            <p:nvPr/>
          </p:nvSpPr>
          <p:spPr bwMode="auto">
            <a:xfrm>
              <a:off x="5062" y="2243"/>
              <a:ext cx="127" cy="127"/>
            </a:xfrm>
            <a:prstGeom prst="ellipse">
              <a:avLst/>
            </a:prstGeom>
            <a:solidFill>
              <a:schemeClr val="accent2"/>
            </a:solidFill>
            <a:ln w="9525">
              <a:noFill/>
              <a:round/>
              <a:headEnd/>
              <a:tailEnd/>
            </a:ln>
            <a:effectLst/>
          </p:spPr>
          <p:txBody>
            <a:bodyPr wrap="none" anchor="ctr"/>
            <a:lstStyle/>
            <a:p>
              <a:pPr>
                <a:defRPr/>
              </a:pPr>
              <a:endParaRPr lang="zh-TW" altLang="en-US"/>
            </a:p>
          </p:txBody>
        </p:sp>
        <p:sp>
          <p:nvSpPr>
            <p:cNvPr id="16" name="Oval 19"/>
            <p:cNvSpPr>
              <a:spLocks noChangeArrowheads="1"/>
            </p:cNvSpPr>
            <p:nvPr/>
          </p:nvSpPr>
          <p:spPr bwMode="auto">
            <a:xfrm>
              <a:off x="5241" y="2243"/>
              <a:ext cx="127" cy="127"/>
            </a:xfrm>
            <a:prstGeom prst="ellipse">
              <a:avLst/>
            </a:prstGeom>
            <a:solidFill>
              <a:schemeClr val="accent2"/>
            </a:solidFill>
            <a:ln w="9525">
              <a:noFill/>
              <a:round/>
              <a:headEnd/>
              <a:tailEnd/>
            </a:ln>
            <a:effectLst/>
          </p:spPr>
          <p:txBody>
            <a:bodyPr wrap="none" anchor="ctr"/>
            <a:lstStyle/>
            <a:p>
              <a:pPr>
                <a:defRPr/>
              </a:pPr>
              <a:endParaRPr lang="zh-TW" altLang="en-US"/>
            </a:p>
          </p:txBody>
        </p:sp>
        <p:sp>
          <p:nvSpPr>
            <p:cNvPr id="17" name="Oval 20"/>
            <p:cNvSpPr>
              <a:spLocks noChangeArrowheads="1"/>
            </p:cNvSpPr>
            <p:nvPr/>
          </p:nvSpPr>
          <p:spPr bwMode="auto">
            <a:xfrm>
              <a:off x="5420" y="2243"/>
              <a:ext cx="127" cy="127"/>
            </a:xfrm>
            <a:prstGeom prst="ellipse">
              <a:avLst/>
            </a:prstGeom>
            <a:solidFill>
              <a:schemeClr val="accent1"/>
            </a:solidFill>
            <a:ln w="9525">
              <a:noFill/>
              <a:round/>
              <a:headEnd/>
              <a:tailEnd/>
            </a:ln>
            <a:effectLst/>
          </p:spPr>
          <p:txBody>
            <a:bodyPr wrap="none" anchor="ctr"/>
            <a:lstStyle/>
            <a:p>
              <a:pPr>
                <a:defRPr/>
              </a:pPr>
              <a:endParaRPr lang="zh-TW" altLang="en-US"/>
            </a:p>
          </p:txBody>
        </p:sp>
        <p:sp>
          <p:nvSpPr>
            <p:cNvPr id="18" name="Oval 21"/>
            <p:cNvSpPr>
              <a:spLocks noChangeArrowheads="1"/>
            </p:cNvSpPr>
            <p:nvPr/>
          </p:nvSpPr>
          <p:spPr bwMode="auto">
            <a:xfrm>
              <a:off x="4704" y="2421"/>
              <a:ext cx="127" cy="128"/>
            </a:xfrm>
            <a:prstGeom prst="ellipse">
              <a:avLst/>
            </a:prstGeom>
            <a:solidFill>
              <a:schemeClr val="tx2"/>
            </a:solidFill>
            <a:ln w="9525">
              <a:noFill/>
              <a:round/>
              <a:headEnd/>
              <a:tailEnd/>
            </a:ln>
            <a:effectLst/>
          </p:spPr>
          <p:txBody>
            <a:bodyPr wrap="none" anchor="ctr"/>
            <a:lstStyle/>
            <a:p>
              <a:pPr>
                <a:defRPr/>
              </a:pPr>
              <a:endParaRPr lang="zh-TW" altLang="en-US"/>
            </a:p>
          </p:txBody>
        </p:sp>
        <p:sp>
          <p:nvSpPr>
            <p:cNvPr id="19" name="Oval 22"/>
            <p:cNvSpPr>
              <a:spLocks noChangeArrowheads="1"/>
            </p:cNvSpPr>
            <p:nvPr/>
          </p:nvSpPr>
          <p:spPr bwMode="auto">
            <a:xfrm>
              <a:off x="4883" y="2421"/>
              <a:ext cx="127" cy="128"/>
            </a:xfrm>
            <a:prstGeom prst="ellipse">
              <a:avLst/>
            </a:prstGeom>
            <a:solidFill>
              <a:schemeClr val="accent2"/>
            </a:solidFill>
            <a:ln w="9525">
              <a:noFill/>
              <a:round/>
              <a:headEnd/>
              <a:tailEnd/>
            </a:ln>
            <a:effectLst/>
          </p:spPr>
          <p:txBody>
            <a:bodyPr wrap="none" anchor="ctr"/>
            <a:lstStyle/>
            <a:p>
              <a:pPr>
                <a:defRPr/>
              </a:pPr>
              <a:endParaRPr lang="zh-TW" altLang="en-US"/>
            </a:p>
          </p:txBody>
        </p:sp>
        <p:sp>
          <p:nvSpPr>
            <p:cNvPr id="20" name="Oval 23"/>
            <p:cNvSpPr>
              <a:spLocks noChangeArrowheads="1"/>
            </p:cNvSpPr>
            <p:nvPr/>
          </p:nvSpPr>
          <p:spPr bwMode="auto">
            <a:xfrm>
              <a:off x="5062" y="2421"/>
              <a:ext cx="127" cy="128"/>
            </a:xfrm>
            <a:prstGeom prst="ellipse">
              <a:avLst/>
            </a:prstGeom>
            <a:solidFill>
              <a:schemeClr val="accent2"/>
            </a:solidFill>
            <a:ln w="9525">
              <a:noFill/>
              <a:round/>
              <a:headEnd/>
              <a:tailEnd/>
            </a:ln>
            <a:effectLst/>
          </p:spPr>
          <p:txBody>
            <a:bodyPr wrap="none" anchor="ctr"/>
            <a:lstStyle/>
            <a:p>
              <a:pPr>
                <a:defRPr/>
              </a:pPr>
              <a:endParaRPr lang="zh-TW" altLang="en-US"/>
            </a:p>
          </p:txBody>
        </p:sp>
        <p:sp>
          <p:nvSpPr>
            <p:cNvPr id="21" name="Oval 24"/>
            <p:cNvSpPr>
              <a:spLocks noChangeArrowheads="1"/>
            </p:cNvSpPr>
            <p:nvPr/>
          </p:nvSpPr>
          <p:spPr bwMode="auto">
            <a:xfrm>
              <a:off x="5241" y="2421"/>
              <a:ext cx="127" cy="128"/>
            </a:xfrm>
            <a:prstGeom prst="ellipse">
              <a:avLst/>
            </a:prstGeom>
            <a:solidFill>
              <a:schemeClr val="accent1"/>
            </a:solidFill>
            <a:ln w="9525">
              <a:noFill/>
              <a:round/>
              <a:headEnd/>
              <a:tailEnd/>
            </a:ln>
            <a:effectLst/>
          </p:spPr>
          <p:txBody>
            <a:bodyPr wrap="none" anchor="ctr"/>
            <a:lstStyle/>
            <a:p>
              <a:pPr>
                <a:defRPr/>
              </a:pPr>
              <a:endParaRPr lang="zh-TW" altLang="en-US"/>
            </a:p>
          </p:txBody>
        </p:sp>
        <p:sp>
          <p:nvSpPr>
            <p:cNvPr id="22" name="Oval 25"/>
            <p:cNvSpPr>
              <a:spLocks noChangeArrowheads="1"/>
            </p:cNvSpPr>
            <p:nvPr/>
          </p:nvSpPr>
          <p:spPr bwMode="auto">
            <a:xfrm>
              <a:off x="4704" y="2600"/>
              <a:ext cx="127" cy="128"/>
            </a:xfrm>
            <a:prstGeom prst="ellipse">
              <a:avLst/>
            </a:prstGeom>
            <a:solidFill>
              <a:schemeClr val="accent2"/>
            </a:solidFill>
            <a:ln w="9525">
              <a:noFill/>
              <a:round/>
              <a:headEnd/>
              <a:tailEnd/>
            </a:ln>
            <a:effectLst/>
          </p:spPr>
          <p:txBody>
            <a:bodyPr wrap="none" anchor="ctr"/>
            <a:lstStyle/>
            <a:p>
              <a:pPr>
                <a:defRPr/>
              </a:pPr>
              <a:endParaRPr lang="zh-TW" altLang="en-US"/>
            </a:p>
          </p:txBody>
        </p:sp>
        <p:sp>
          <p:nvSpPr>
            <p:cNvPr id="23" name="Oval 26"/>
            <p:cNvSpPr>
              <a:spLocks noChangeArrowheads="1"/>
            </p:cNvSpPr>
            <p:nvPr/>
          </p:nvSpPr>
          <p:spPr bwMode="auto">
            <a:xfrm>
              <a:off x="4883" y="2600"/>
              <a:ext cx="127" cy="128"/>
            </a:xfrm>
            <a:prstGeom prst="ellipse">
              <a:avLst/>
            </a:prstGeom>
            <a:solidFill>
              <a:schemeClr val="accent2"/>
            </a:solidFill>
            <a:ln w="9525">
              <a:noFill/>
              <a:round/>
              <a:headEnd/>
              <a:tailEnd/>
            </a:ln>
            <a:effectLst/>
          </p:spPr>
          <p:txBody>
            <a:bodyPr wrap="none" anchor="ctr"/>
            <a:lstStyle/>
            <a:p>
              <a:pPr>
                <a:defRPr/>
              </a:pPr>
              <a:endParaRPr lang="zh-TW" altLang="en-US"/>
            </a:p>
          </p:txBody>
        </p:sp>
        <p:sp>
          <p:nvSpPr>
            <p:cNvPr id="24" name="Oval 27"/>
            <p:cNvSpPr>
              <a:spLocks noChangeArrowheads="1"/>
            </p:cNvSpPr>
            <p:nvPr/>
          </p:nvSpPr>
          <p:spPr bwMode="auto">
            <a:xfrm>
              <a:off x="5062" y="2600"/>
              <a:ext cx="127" cy="128"/>
            </a:xfrm>
            <a:prstGeom prst="ellipse">
              <a:avLst/>
            </a:prstGeom>
            <a:solidFill>
              <a:schemeClr val="accent1"/>
            </a:solidFill>
            <a:ln w="9525">
              <a:noFill/>
              <a:round/>
              <a:headEnd/>
              <a:tailEnd/>
            </a:ln>
            <a:effectLst/>
          </p:spPr>
          <p:txBody>
            <a:bodyPr wrap="none" anchor="ctr"/>
            <a:lstStyle/>
            <a:p>
              <a:pPr>
                <a:defRPr/>
              </a:pPr>
              <a:endParaRPr lang="zh-TW" altLang="en-US"/>
            </a:p>
          </p:txBody>
        </p:sp>
        <p:sp>
          <p:nvSpPr>
            <p:cNvPr id="25" name="Oval 28"/>
            <p:cNvSpPr>
              <a:spLocks noChangeArrowheads="1"/>
            </p:cNvSpPr>
            <p:nvPr/>
          </p:nvSpPr>
          <p:spPr bwMode="auto">
            <a:xfrm>
              <a:off x="5241" y="2600"/>
              <a:ext cx="127" cy="128"/>
            </a:xfrm>
            <a:prstGeom prst="ellipse">
              <a:avLst/>
            </a:prstGeom>
            <a:solidFill>
              <a:schemeClr val="accent1"/>
            </a:solidFill>
            <a:ln w="9525">
              <a:noFill/>
              <a:round/>
              <a:headEnd/>
              <a:tailEnd/>
            </a:ln>
            <a:effectLst/>
          </p:spPr>
          <p:txBody>
            <a:bodyPr wrap="none" anchor="ctr"/>
            <a:lstStyle/>
            <a:p>
              <a:pPr>
                <a:defRPr/>
              </a:pPr>
              <a:endParaRPr lang="zh-TW" altLang="en-US"/>
            </a:p>
          </p:txBody>
        </p:sp>
        <p:sp>
          <p:nvSpPr>
            <p:cNvPr id="26" name="Oval 29"/>
            <p:cNvSpPr>
              <a:spLocks noChangeArrowheads="1"/>
            </p:cNvSpPr>
            <p:nvPr/>
          </p:nvSpPr>
          <p:spPr bwMode="auto">
            <a:xfrm>
              <a:off x="5420" y="2600"/>
              <a:ext cx="127" cy="128"/>
            </a:xfrm>
            <a:prstGeom prst="ellipse">
              <a:avLst/>
            </a:prstGeom>
            <a:solidFill>
              <a:schemeClr val="folHlink"/>
            </a:solidFill>
            <a:ln w="9525">
              <a:noFill/>
              <a:round/>
              <a:headEnd/>
              <a:tailEnd/>
            </a:ln>
            <a:effectLst/>
          </p:spPr>
          <p:txBody>
            <a:bodyPr wrap="none" anchor="ctr"/>
            <a:lstStyle/>
            <a:p>
              <a:pPr>
                <a:defRPr/>
              </a:pPr>
              <a:endParaRPr lang="zh-TW" altLang="en-US"/>
            </a:p>
          </p:txBody>
        </p:sp>
        <p:sp>
          <p:nvSpPr>
            <p:cNvPr id="27" name="Oval 30"/>
            <p:cNvSpPr>
              <a:spLocks noChangeArrowheads="1"/>
            </p:cNvSpPr>
            <p:nvPr/>
          </p:nvSpPr>
          <p:spPr bwMode="auto">
            <a:xfrm>
              <a:off x="4704" y="2779"/>
              <a:ext cx="127" cy="127"/>
            </a:xfrm>
            <a:prstGeom prst="ellipse">
              <a:avLst/>
            </a:prstGeom>
            <a:solidFill>
              <a:schemeClr val="accent2"/>
            </a:solidFill>
            <a:ln w="9525">
              <a:noFill/>
              <a:round/>
              <a:headEnd/>
              <a:tailEnd/>
            </a:ln>
            <a:effectLst/>
          </p:spPr>
          <p:txBody>
            <a:bodyPr wrap="none" anchor="ctr"/>
            <a:lstStyle/>
            <a:p>
              <a:pPr>
                <a:defRPr/>
              </a:pPr>
              <a:endParaRPr lang="zh-TW" altLang="en-US"/>
            </a:p>
          </p:txBody>
        </p:sp>
        <p:sp>
          <p:nvSpPr>
            <p:cNvPr id="28" name="Oval 31"/>
            <p:cNvSpPr>
              <a:spLocks noChangeArrowheads="1"/>
            </p:cNvSpPr>
            <p:nvPr/>
          </p:nvSpPr>
          <p:spPr bwMode="auto">
            <a:xfrm>
              <a:off x="4883" y="2779"/>
              <a:ext cx="127" cy="127"/>
            </a:xfrm>
            <a:prstGeom prst="ellipse">
              <a:avLst/>
            </a:prstGeom>
            <a:solidFill>
              <a:schemeClr val="accent1"/>
            </a:solidFill>
            <a:ln w="9525">
              <a:noFill/>
              <a:round/>
              <a:headEnd/>
              <a:tailEnd/>
            </a:ln>
            <a:effectLst/>
          </p:spPr>
          <p:txBody>
            <a:bodyPr wrap="none" anchor="ctr"/>
            <a:lstStyle/>
            <a:p>
              <a:pPr>
                <a:defRPr/>
              </a:pPr>
              <a:endParaRPr lang="zh-TW" altLang="en-US"/>
            </a:p>
          </p:txBody>
        </p:sp>
        <p:sp>
          <p:nvSpPr>
            <p:cNvPr id="29" name="Oval 32"/>
            <p:cNvSpPr>
              <a:spLocks noChangeArrowheads="1"/>
            </p:cNvSpPr>
            <p:nvPr/>
          </p:nvSpPr>
          <p:spPr bwMode="auto">
            <a:xfrm>
              <a:off x="5062" y="2779"/>
              <a:ext cx="127" cy="127"/>
            </a:xfrm>
            <a:prstGeom prst="ellipse">
              <a:avLst/>
            </a:prstGeom>
            <a:solidFill>
              <a:schemeClr val="accent1"/>
            </a:solidFill>
            <a:ln w="9525">
              <a:noFill/>
              <a:round/>
              <a:headEnd/>
              <a:tailEnd/>
            </a:ln>
            <a:effectLst/>
          </p:spPr>
          <p:txBody>
            <a:bodyPr wrap="none" anchor="ctr"/>
            <a:lstStyle/>
            <a:p>
              <a:pPr>
                <a:defRPr/>
              </a:pPr>
              <a:endParaRPr lang="zh-TW" altLang="en-US"/>
            </a:p>
          </p:txBody>
        </p:sp>
        <p:sp>
          <p:nvSpPr>
            <p:cNvPr id="30" name="Oval 33"/>
            <p:cNvSpPr>
              <a:spLocks noChangeArrowheads="1"/>
            </p:cNvSpPr>
            <p:nvPr/>
          </p:nvSpPr>
          <p:spPr bwMode="auto">
            <a:xfrm>
              <a:off x="5241" y="2779"/>
              <a:ext cx="127" cy="127"/>
            </a:xfrm>
            <a:prstGeom prst="ellipse">
              <a:avLst/>
            </a:prstGeom>
            <a:solidFill>
              <a:schemeClr val="folHlink"/>
            </a:solidFill>
            <a:ln w="9525">
              <a:noFill/>
              <a:round/>
              <a:headEnd/>
              <a:tailEnd/>
            </a:ln>
            <a:effectLst/>
          </p:spPr>
          <p:txBody>
            <a:bodyPr wrap="none" anchor="ctr"/>
            <a:lstStyle/>
            <a:p>
              <a:pPr>
                <a:defRPr/>
              </a:pPr>
              <a:endParaRPr lang="zh-TW" altLang="en-US"/>
            </a:p>
          </p:txBody>
        </p:sp>
        <p:sp>
          <p:nvSpPr>
            <p:cNvPr id="31" name="Oval 34"/>
            <p:cNvSpPr>
              <a:spLocks noChangeArrowheads="1"/>
            </p:cNvSpPr>
            <p:nvPr/>
          </p:nvSpPr>
          <p:spPr bwMode="auto">
            <a:xfrm>
              <a:off x="4704" y="2958"/>
              <a:ext cx="127" cy="127"/>
            </a:xfrm>
            <a:prstGeom prst="ellipse">
              <a:avLst/>
            </a:prstGeom>
            <a:solidFill>
              <a:schemeClr val="accent1"/>
            </a:solidFill>
            <a:ln w="9525">
              <a:noFill/>
              <a:round/>
              <a:headEnd/>
              <a:tailEnd/>
            </a:ln>
            <a:effectLst/>
          </p:spPr>
          <p:txBody>
            <a:bodyPr wrap="none" anchor="ctr"/>
            <a:lstStyle/>
            <a:p>
              <a:pPr>
                <a:defRPr/>
              </a:pPr>
              <a:endParaRPr lang="zh-TW" altLang="en-US"/>
            </a:p>
          </p:txBody>
        </p:sp>
        <p:sp>
          <p:nvSpPr>
            <p:cNvPr id="32" name="Oval 35"/>
            <p:cNvSpPr>
              <a:spLocks noChangeArrowheads="1"/>
            </p:cNvSpPr>
            <p:nvPr/>
          </p:nvSpPr>
          <p:spPr bwMode="auto">
            <a:xfrm>
              <a:off x="4883" y="2958"/>
              <a:ext cx="127" cy="127"/>
            </a:xfrm>
            <a:prstGeom prst="ellipse">
              <a:avLst/>
            </a:prstGeom>
            <a:solidFill>
              <a:schemeClr val="accent1"/>
            </a:solidFill>
            <a:ln w="9525">
              <a:noFill/>
              <a:round/>
              <a:headEnd/>
              <a:tailEnd/>
            </a:ln>
            <a:effectLst/>
          </p:spPr>
          <p:txBody>
            <a:bodyPr wrap="none" anchor="ctr"/>
            <a:lstStyle/>
            <a:p>
              <a:pPr>
                <a:defRPr/>
              </a:pPr>
              <a:endParaRPr lang="zh-TW" altLang="en-US"/>
            </a:p>
          </p:txBody>
        </p:sp>
        <p:sp>
          <p:nvSpPr>
            <p:cNvPr id="33" name="Oval 36"/>
            <p:cNvSpPr>
              <a:spLocks noChangeArrowheads="1"/>
            </p:cNvSpPr>
            <p:nvPr/>
          </p:nvSpPr>
          <p:spPr bwMode="auto">
            <a:xfrm>
              <a:off x="5062" y="2958"/>
              <a:ext cx="127" cy="127"/>
            </a:xfrm>
            <a:prstGeom prst="ellipse">
              <a:avLst/>
            </a:prstGeom>
            <a:solidFill>
              <a:schemeClr val="folHlink"/>
            </a:solidFill>
            <a:ln w="9525">
              <a:noFill/>
              <a:round/>
              <a:headEnd/>
              <a:tailEnd/>
            </a:ln>
            <a:effectLst/>
          </p:spPr>
          <p:txBody>
            <a:bodyPr wrap="none" anchor="ctr"/>
            <a:lstStyle/>
            <a:p>
              <a:pPr>
                <a:defRPr/>
              </a:pPr>
              <a:endParaRPr lang="zh-TW" altLang="en-US"/>
            </a:p>
          </p:txBody>
        </p:sp>
        <p:sp>
          <p:nvSpPr>
            <p:cNvPr id="34" name="Oval 37"/>
            <p:cNvSpPr>
              <a:spLocks noChangeArrowheads="1"/>
            </p:cNvSpPr>
            <p:nvPr/>
          </p:nvSpPr>
          <p:spPr bwMode="auto">
            <a:xfrm>
              <a:off x="5241" y="2958"/>
              <a:ext cx="127" cy="127"/>
            </a:xfrm>
            <a:prstGeom prst="ellipse">
              <a:avLst/>
            </a:prstGeom>
            <a:solidFill>
              <a:schemeClr val="folHlink"/>
            </a:solidFill>
            <a:ln w="9525">
              <a:noFill/>
              <a:round/>
              <a:headEnd/>
              <a:tailEnd/>
            </a:ln>
            <a:effectLst/>
          </p:spPr>
          <p:txBody>
            <a:bodyPr wrap="none" anchor="ctr"/>
            <a:lstStyle/>
            <a:p>
              <a:pPr>
                <a:defRPr/>
              </a:pPr>
              <a:endParaRPr lang="zh-TW" altLang="en-US"/>
            </a:p>
          </p:txBody>
        </p:sp>
        <p:sp>
          <p:nvSpPr>
            <p:cNvPr id="35" name="Oval 38"/>
            <p:cNvSpPr>
              <a:spLocks noChangeArrowheads="1"/>
            </p:cNvSpPr>
            <p:nvPr/>
          </p:nvSpPr>
          <p:spPr bwMode="auto">
            <a:xfrm>
              <a:off x="4883" y="3137"/>
              <a:ext cx="127" cy="127"/>
            </a:xfrm>
            <a:prstGeom prst="ellipse">
              <a:avLst/>
            </a:prstGeom>
            <a:solidFill>
              <a:schemeClr val="folHlink"/>
            </a:solidFill>
            <a:ln w="9525">
              <a:noFill/>
              <a:round/>
              <a:headEnd/>
              <a:tailEnd/>
            </a:ln>
            <a:effectLst/>
          </p:spPr>
          <p:txBody>
            <a:bodyPr wrap="none" anchor="ctr"/>
            <a:lstStyle/>
            <a:p>
              <a:pPr>
                <a:defRPr/>
              </a:pPr>
              <a:endParaRPr lang="zh-TW" altLang="en-US"/>
            </a:p>
          </p:txBody>
        </p:sp>
        <p:sp>
          <p:nvSpPr>
            <p:cNvPr id="36" name="Oval 39"/>
            <p:cNvSpPr>
              <a:spLocks noChangeArrowheads="1"/>
            </p:cNvSpPr>
            <p:nvPr/>
          </p:nvSpPr>
          <p:spPr bwMode="auto">
            <a:xfrm>
              <a:off x="5241" y="3137"/>
              <a:ext cx="127" cy="127"/>
            </a:xfrm>
            <a:prstGeom prst="ellipse">
              <a:avLst/>
            </a:prstGeom>
            <a:solidFill>
              <a:schemeClr val="folHlink"/>
            </a:solidFill>
            <a:ln w="9525">
              <a:noFill/>
              <a:round/>
              <a:headEnd/>
              <a:tailEnd/>
            </a:ln>
            <a:effectLst/>
          </p:spPr>
          <p:txBody>
            <a:bodyPr wrap="none" anchor="ctr"/>
            <a:lstStyle/>
            <a:p>
              <a:pPr>
                <a:defRPr/>
              </a:pPr>
              <a:endParaRPr lang="zh-TW" altLang="en-US"/>
            </a:p>
          </p:txBody>
        </p:sp>
      </p:grpSp>
      <p:sp>
        <p:nvSpPr>
          <p:cNvPr id="37" name="Line 40"/>
          <p:cNvSpPr>
            <a:spLocks noChangeShapeType="1"/>
          </p:cNvSpPr>
          <p:nvPr/>
        </p:nvSpPr>
        <p:spPr bwMode="auto">
          <a:xfrm>
            <a:off x="304800" y="2819400"/>
            <a:ext cx="8229600" cy="0"/>
          </a:xfrm>
          <a:prstGeom prst="line">
            <a:avLst/>
          </a:prstGeom>
          <a:noFill/>
          <a:ln w="6350">
            <a:solidFill>
              <a:schemeClr val="tx1"/>
            </a:solidFill>
            <a:round/>
            <a:headEnd/>
            <a:tailEnd/>
          </a:ln>
          <a:effectLst/>
        </p:spPr>
        <p:txBody>
          <a:bodyPr/>
          <a:lstStyle/>
          <a:p>
            <a:pPr>
              <a:defRPr/>
            </a:pPr>
            <a:endParaRPr lang="zh-TW" altLang="en-US"/>
          </a:p>
        </p:txBody>
      </p:sp>
      <p:sp>
        <p:nvSpPr>
          <p:cNvPr id="5123" name="Rectangle 3"/>
          <p:cNvSpPr>
            <a:spLocks noGrp="1" noChangeArrowheads="1"/>
          </p:cNvSpPr>
          <p:nvPr>
            <p:ph type="ctrTitle"/>
          </p:nvPr>
        </p:nvSpPr>
        <p:spPr>
          <a:xfrm>
            <a:off x="315913" y="466725"/>
            <a:ext cx="6781800" cy="2133600"/>
          </a:xfrm>
        </p:spPr>
        <p:txBody>
          <a:bodyPr/>
          <a:lstStyle>
            <a:lvl1pPr algn="r">
              <a:defRPr sz="4800"/>
            </a:lvl1pPr>
          </a:lstStyle>
          <a:p>
            <a:r>
              <a:rPr lang="zh-TW" altLang="en-US"/>
              <a:t>按一下以編輯母片標題樣式</a:t>
            </a:r>
          </a:p>
        </p:txBody>
      </p:sp>
      <p:sp>
        <p:nvSpPr>
          <p:cNvPr id="5124" name="Rectangle 4"/>
          <p:cNvSpPr>
            <a:spLocks noGrp="1" noChangeArrowheads="1"/>
          </p:cNvSpPr>
          <p:nvPr>
            <p:ph type="subTitle" idx="1"/>
          </p:nvPr>
        </p:nvSpPr>
        <p:spPr>
          <a:xfrm>
            <a:off x="849313" y="3049588"/>
            <a:ext cx="6248400" cy="2362200"/>
          </a:xfrm>
        </p:spPr>
        <p:txBody>
          <a:bodyPr/>
          <a:lstStyle>
            <a:lvl1pPr marL="0" indent="0" algn="r">
              <a:buFont typeface="Wingdings" pitchFamily="2" charset="2"/>
              <a:buNone/>
              <a:defRPr sz="3200"/>
            </a:lvl1pPr>
          </a:lstStyle>
          <a:p>
            <a:r>
              <a:rPr lang="zh-TW" altLang="en-US"/>
              <a:t>按一下以編輯母片副標題樣式</a:t>
            </a:r>
          </a:p>
        </p:txBody>
      </p:sp>
      <p:sp>
        <p:nvSpPr>
          <p:cNvPr id="38" name="Rectangle 5"/>
          <p:cNvSpPr>
            <a:spLocks noGrp="1" noChangeArrowheads="1"/>
          </p:cNvSpPr>
          <p:nvPr>
            <p:ph type="dt" sz="half" idx="10"/>
          </p:nvPr>
        </p:nvSpPr>
        <p:spPr/>
        <p:txBody>
          <a:bodyPr/>
          <a:lstStyle>
            <a:lvl1pPr>
              <a:defRPr/>
            </a:lvl1pPr>
          </a:lstStyle>
          <a:p>
            <a:pPr>
              <a:defRPr/>
            </a:pPr>
            <a:endParaRPr lang="en-US" altLang="zh-TW"/>
          </a:p>
        </p:txBody>
      </p:sp>
      <p:sp>
        <p:nvSpPr>
          <p:cNvPr id="39" name="Rectangle 6"/>
          <p:cNvSpPr>
            <a:spLocks noGrp="1" noChangeArrowheads="1"/>
          </p:cNvSpPr>
          <p:nvPr>
            <p:ph type="ftr" sz="quarter" idx="11"/>
          </p:nvPr>
        </p:nvSpPr>
        <p:spPr/>
        <p:txBody>
          <a:bodyPr/>
          <a:lstStyle>
            <a:lvl1pPr>
              <a:defRPr/>
            </a:lvl1pPr>
          </a:lstStyle>
          <a:p>
            <a:pPr>
              <a:defRPr/>
            </a:pPr>
            <a:endParaRPr lang="en-US" altLang="zh-TW"/>
          </a:p>
        </p:txBody>
      </p:sp>
      <p:sp>
        <p:nvSpPr>
          <p:cNvPr id="40" name="Rectangle 7"/>
          <p:cNvSpPr>
            <a:spLocks noGrp="1" noChangeArrowheads="1"/>
          </p:cNvSpPr>
          <p:nvPr>
            <p:ph type="sldNum" sz="quarter" idx="12"/>
          </p:nvPr>
        </p:nvSpPr>
        <p:spPr/>
        <p:txBody>
          <a:bodyPr/>
          <a:lstStyle>
            <a:lvl1pPr>
              <a:defRPr/>
            </a:lvl1pPr>
          </a:lstStyle>
          <a:p>
            <a:pPr>
              <a:defRPr/>
            </a:pPr>
            <a:fld id="{8BE20460-0D7E-4C99-B37A-6CD2750D0A89}" type="slidenum">
              <a:rPr lang="en-US" altLang="zh-TW"/>
              <a:pPr>
                <a:defRPr/>
              </a:pPr>
              <a:t>‹#›</a:t>
            </a:fld>
            <a:endParaRPr lang="en-US" altLang="zh-TW"/>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直排文字版面配置區 2"/>
          <p:cNvSpPr>
            <a:spLocks noGrp="1"/>
          </p:cNvSpPr>
          <p:nvPr>
            <p:ph type="body" orient="vert" idx="1"/>
          </p:nvPr>
        </p:nvSpPr>
        <p:spPr/>
        <p:txBody>
          <a:bodyPr vert="eaVert"/>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Rectangle 5"/>
          <p:cNvSpPr>
            <a:spLocks noGrp="1" noChangeArrowheads="1"/>
          </p:cNvSpPr>
          <p:nvPr>
            <p:ph type="dt" sz="half" idx="10"/>
          </p:nvPr>
        </p:nvSpPr>
        <p:spPr>
          <a:ln/>
        </p:spPr>
        <p:txBody>
          <a:bodyPr/>
          <a:lstStyle>
            <a:lvl1pPr>
              <a:defRPr/>
            </a:lvl1pPr>
          </a:lstStyle>
          <a:p>
            <a:pPr>
              <a:defRPr/>
            </a:pPr>
            <a:endParaRPr lang="en-US" altLang="zh-TW"/>
          </a:p>
        </p:txBody>
      </p:sp>
      <p:sp>
        <p:nvSpPr>
          <p:cNvPr id="5" name="Rectangle 6"/>
          <p:cNvSpPr>
            <a:spLocks noGrp="1" noChangeArrowheads="1"/>
          </p:cNvSpPr>
          <p:nvPr>
            <p:ph type="ftr" sz="quarter" idx="11"/>
          </p:nvPr>
        </p:nvSpPr>
        <p:spPr>
          <a:ln/>
        </p:spPr>
        <p:txBody>
          <a:bodyPr/>
          <a:lstStyle>
            <a:lvl1pPr>
              <a:defRPr/>
            </a:lvl1pPr>
          </a:lstStyle>
          <a:p>
            <a:pPr>
              <a:defRPr/>
            </a:pPr>
            <a:endParaRPr lang="en-US" altLang="zh-TW"/>
          </a:p>
        </p:txBody>
      </p:sp>
      <p:sp>
        <p:nvSpPr>
          <p:cNvPr id="6" name="Rectangle 7"/>
          <p:cNvSpPr>
            <a:spLocks noGrp="1" noChangeArrowheads="1"/>
          </p:cNvSpPr>
          <p:nvPr>
            <p:ph type="sldNum" sz="quarter" idx="12"/>
          </p:nvPr>
        </p:nvSpPr>
        <p:spPr>
          <a:ln/>
        </p:spPr>
        <p:txBody>
          <a:bodyPr/>
          <a:lstStyle>
            <a:lvl1pPr>
              <a:defRPr/>
            </a:lvl1pPr>
          </a:lstStyle>
          <a:p>
            <a:pPr>
              <a:defRPr/>
            </a:pPr>
            <a:fld id="{3243BCB3-74DA-4E4E-A969-62D1688927DA}" type="slidenum">
              <a:rPr lang="en-US" altLang="zh-TW"/>
              <a:pPr>
                <a:defRPr/>
              </a:pPr>
              <a:t>‹#›</a:t>
            </a:fld>
            <a:endParaRPr lang="en-US" altLang="zh-TW"/>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sp>
        <p:nvSpPr>
          <p:cNvPr id="2" name="直排標題 1"/>
          <p:cNvSpPr>
            <a:spLocks noGrp="1"/>
          </p:cNvSpPr>
          <p:nvPr>
            <p:ph type="title" orient="vert"/>
          </p:nvPr>
        </p:nvSpPr>
        <p:spPr>
          <a:xfrm>
            <a:off x="6629400" y="122238"/>
            <a:ext cx="2057400" cy="6008687"/>
          </a:xfrm>
        </p:spPr>
        <p:txBody>
          <a:bodyPr vert="eaVert"/>
          <a:lstStyle/>
          <a:p>
            <a:r>
              <a:rPr lang="zh-TW" altLang="en-US" smtClean="0"/>
              <a:t>按一下以編輯母片標題樣式</a:t>
            </a:r>
            <a:endParaRPr lang="zh-TW" altLang="en-US"/>
          </a:p>
        </p:txBody>
      </p:sp>
      <p:sp>
        <p:nvSpPr>
          <p:cNvPr id="3" name="直排文字版面配置區 2"/>
          <p:cNvSpPr>
            <a:spLocks noGrp="1"/>
          </p:cNvSpPr>
          <p:nvPr>
            <p:ph type="body" orient="vert" idx="1"/>
          </p:nvPr>
        </p:nvSpPr>
        <p:spPr>
          <a:xfrm>
            <a:off x="457200" y="122238"/>
            <a:ext cx="6019800" cy="6008687"/>
          </a:xfrm>
        </p:spPr>
        <p:txBody>
          <a:bodyPr vert="eaVert"/>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Rectangle 5"/>
          <p:cNvSpPr>
            <a:spLocks noGrp="1" noChangeArrowheads="1"/>
          </p:cNvSpPr>
          <p:nvPr>
            <p:ph type="dt" sz="half" idx="10"/>
          </p:nvPr>
        </p:nvSpPr>
        <p:spPr>
          <a:ln/>
        </p:spPr>
        <p:txBody>
          <a:bodyPr/>
          <a:lstStyle>
            <a:lvl1pPr>
              <a:defRPr/>
            </a:lvl1pPr>
          </a:lstStyle>
          <a:p>
            <a:pPr>
              <a:defRPr/>
            </a:pPr>
            <a:endParaRPr lang="en-US" altLang="zh-TW"/>
          </a:p>
        </p:txBody>
      </p:sp>
      <p:sp>
        <p:nvSpPr>
          <p:cNvPr id="5" name="Rectangle 6"/>
          <p:cNvSpPr>
            <a:spLocks noGrp="1" noChangeArrowheads="1"/>
          </p:cNvSpPr>
          <p:nvPr>
            <p:ph type="ftr" sz="quarter" idx="11"/>
          </p:nvPr>
        </p:nvSpPr>
        <p:spPr>
          <a:ln/>
        </p:spPr>
        <p:txBody>
          <a:bodyPr/>
          <a:lstStyle>
            <a:lvl1pPr>
              <a:defRPr/>
            </a:lvl1pPr>
          </a:lstStyle>
          <a:p>
            <a:pPr>
              <a:defRPr/>
            </a:pPr>
            <a:endParaRPr lang="en-US" altLang="zh-TW"/>
          </a:p>
        </p:txBody>
      </p:sp>
      <p:sp>
        <p:nvSpPr>
          <p:cNvPr id="6" name="Rectangle 7"/>
          <p:cNvSpPr>
            <a:spLocks noGrp="1" noChangeArrowheads="1"/>
          </p:cNvSpPr>
          <p:nvPr>
            <p:ph type="sldNum" sz="quarter" idx="12"/>
          </p:nvPr>
        </p:nvSpPr>
        <p:spPr>
          <a:ln/>
        </p:spPr>
        <p:txBody>
          <a:bodyPr/>
          <a:lstStyle>
            <a:lvl1pPr>
              <a:defRPr/>
            </a:lvl1pPr>
          </a:lstStyle>
          <a:p>
            <a:pPr>
              <a:defRPr/>
            </a:pPr>
            <a:fld id="{B07F3B14-5025-44DA-ACAC-5610B58CAC3A}" type="slidenum">
              <a:rPr lang="en-US" altLang="zh-TW"/>
              <a:pPr>
                <a:defRPr/>
              </a:pPr>
              <a:t>‹#›</a:t>
            </a:fld>
            <a:endParaRPr lang="en-US" altLang="zh-TW"/>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TwoObj" preserve="1">
  <p:cSld name="標題，文字及兩項物件">
    <p:spTree>
      <p:nvGrpSpPr>
        <p:cNvPr id="1" name=""/>
        <p:cNvGrpSpPr/>
        <p:nvPr/>
      </p:nvGrpSpPr>
      <p:grpSpPr>
        <a:xfrm>
          <a:off x="0" y="0"/>
          <a:ext cx="0" cy="0"/>
          <a:chOff x="0" y="0"/>
          <a:chExt cx="0" cy="0"/>
        </a:xfrm>
      </p:grpSpPr>
      <p:sp>
        <p:nvSpPr>
          <p:cNvPr id="2" name="標題 1"/>
          <p:cNvSpPr>
            <a:spLocks noGrp="1"/>
          </p:cNvSpPr>
          <p:nvPr>
            <p:ph type="title"/>
          </p:nvPr>
        </p:nvSpPr>
        <p:spPr>
          <a:xfrm>
            <a:off x="457200" y="122238"/>
            <a:ext cx="7543800" cy="1295400"/>
          </a:xfrm>
        </p:spPr>
        <p:txBody>
          <a:bodyPr/>
          <a:lstStyle/>
          <a:p>
            <a:r>
              <a:rPr lang="zh-TW" altLang="en-US" smtClean="0"/>
              <a:t>按一下以編輯母片標題樣式</a:t>
            </a:r>
            <a:endParaRPr lang="zh-TW" altLang="en-US"/>
          </a:p>
        </p:txBody>
      </p:sp>
      <p:sp>
        <p:nvSpPr>
          <p:cNvPr id="3" name="文字版面配置區 2"/>
          <p:cNvSpPr>
            <a:spLocks noGrp="1"/>
          </p:cNvSpPr>
          <p:nvPr>
            <p:ph type="body" sz="half" idx="1"/>
          </p:nvPr>
        </p:nvSpPr>
        <p:spPr>
          <a:xfrm>
            <a:off x="457200" y="1719263"/>
            <a:ext cx="4038600" cy="4411662"/>
          </a:xfrm>
        </p:spPr>
        <p:txBody>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內容版面配置區 3"/>
          <p:cNvSpPr>
            <a:spLocks noGrp="1"/>
          </p:cNvSpPr>
          <p:nvPr>
            <p:ph sz="quarter" idx="2"/>
          </p:nvPr>
        </p:nvSpPr>
        <p:spPr>
          <a:xfrm>
            <a:off x="4648200" y="1719263"/>
            <a:ext cx="4038600" cy="2128837"/>
          </a:xfrm>
        </p:spPr>
        <p:txBody>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5" name="內容版面配置區 4"/>
          <p:cNvSpPr>
            <a:spLocks noGrp="1"/>
          </p:cNvSpPr>
          <p:nvPr>
            <p:ph sz="quarter" idx="3"/>
          </p:nvPr>
        </p:nvSpPr>
        <p:spPr>
          <a:xfrm>
            <a:off x="4648200" y="4000500"/>
            <a:ext cx="4038600" cy="2130425"/>
          </a:xfrm>
        </p:spPr>
        <p:txBody>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6" name="Rectangle 5"/>
          <p:cNvSpPr>
            <a:spLocks noGrp="1" noChangeArrowheads="1"/>
          </p:cNvSpPr>
          <p:nvPr>
            <p:ph type="dt" sz="half" idx="10"/>
          </p:nvPr>
        </p:nvSpPr>
        <p:spPr>
          <a:ln/>
        </p:spPr>
        <p:txBody>
          <a:bodyPr/>
          <a:lstStyle>
            <a:lvl1pPr>
              <a:defRPr/>
            </a:lvl1pPr>
          </a:lstStyle>
          <a:p>
            <a:pPr>
              <a:defRPr/>
            </a:pPr>
            <a:endParaRPr lang="en-US" altLang="zh-TW"/>
          </a:p>
        </p:txBody>
      </p:sp>
      <p:sp>
        <p:nvSpPr>
          <p:cNvPr id="7" name="Rectangle 6"/>
          <p:cNvSpPr>
            <a:spLocks noGrp="1" noChangeArrowheads="1"/>
          </p:cNvSpPr>
          <p:nvPr>
            <p:ph type="ftr" sz="quarter" idx="11"/>
          </p:nvPr>
        </p:nvSpPr>
        <p:spPr>
          <a:ln/>
        </p:spPr>
        <p:txBody>
          <a:bodyPr/>
          <a:lstStyle>
            <a:lvl1pPr>
              <a:defRPr/>
            </a:lvl1pPr>
          </a:lstStyle>
          <a:p>
            <a:pPr>
              <a:defRPr/>
            </a:pPr>
            <a:endParaRPr lang="en-US" altLang="zh-TW"/>
          </a:p>
        </p:txBody>
      </p:sp>
      <p:sp>
        <p:nvSpPr>
          <p:cNvPr id="8" name="Rectangle 7"/>
          <p:cNvSpPr>
            <a:spLocks noGrp="1" noChangeArrowheads="1"/>
          </p:cNvSpPr>
          <p:nvPr>
            <p:ph type="sldNum" sz="quarter" idx="12"/>
          </p:nvPr>
        </p:nvSpPr>
        <p:spPr>
          <a:ln/>
        </p:spPr>
        <p:txBody>
          <a:bodyPr/>
          <a:lstStyle>
            <a:lvl1pPr>
              <a:defRPr/>
            </a:lvl1pPr>
          </a:lstStyle>
          <a:p>
            <a:pPr>
              <a:defRPr/>
            </a:pPr>
            <a:fld id="{BF4EFCA6-CC63-4D6F-AD81-02B9A86BFF78}" type="slidenum">
              <a:rPr lang="en-US" altLang="zh-TW"/>
              <a:pPr>
                <a:defRPr/>
              </a:pPr>
              <a:t>‹#›</a:t>
            </a:fld>
            <a:endParaRPr lang="en-US" altLang="zh-TW"/>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Obj" preserve="1">
  <p:cSld name="標題，文字及物件">
    <p:spTree>
      <p:nvGrpSpPr>
        <p:cNvPr id="1" name=""/>
        <p:cNvGrpSpPr/>
        <p:nvPr/>
      </p:nvGrpSpPr>
      <p:grpSpPr>
        <a:xfrm>
          <a:off x="0" y="0"/>
          <a:ext cx="0" cy="0"/>
          <a:chOff x="0" y="0"/>
          <a:chExt cx="0" cy="0"/>
        </a:xfrm>
      </p:grpSpPr>
      <p:sp>
        <p:nvSpPr>
          <p:cNvPr id="2" name="標題 1"/>
          <p:cNvSpPr>
            <a:spLocks noGrp="1"/>
          </p:cNvSpPr>
          <p:nvPr>
            <p:ph type="title"/>
          </p:nvPr>
        </p:nvSpPr>
        <p:spPr>
          <a:xfrm>
            <a:off x="457200" y="122238"/>
            <a:ext cx="7543800" cy="1295400"/>
          </a:xfrm>
        </p:spPr>
        <p:txBody>
          <a:bodyPr/>
          <a:lstStyle/>
          <a:p>
            <a:r>
              <a:rPr lang="zh-TW" altLang="en-US" smtClean="0"/>
              <a:t>按一下以編輯母片標題樣式</a:t>
            </a:r>
            <a:endParaRPr lang="zh-TW" altLang="en-US"/>
          </a:p>
        </p:txBody>
      </p:sp>
      <p:sp>
        <p:nvSpPr>
          <p:cNvPr id="3" name="文字版面配置區 2"/>
          <p:cNvSpPr>
            <a:spLocks noGrp="1"/>
          </p:cNvSpPr>
          <p:nvPr>
            <p:ph type="body" sz="half" idx="1"/>
          </p:nvPr>
        </p:nvSpPr>
        <p:spPr>
          <a:xfrm>
            <a:off x="457200" y="1719263"/>
            <a:ext cx="4038600" cy="4411662"/>
          </a:xfrm>
        </p:spPr>
        <p:txBody>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內容版面配置區 3"/>
          <p:cNvSpPr>
            <a:spLocks noGrp="1"/>
          </p:cNvSpPr>
          <p:nvPr>
            <p:ph sz="half" idx="2"/>
          </p:nvPr>
        </p:nvSpPr>
        <p:spPr>
          <a:xfrm>
            <a:off x="4648200" y="1719263"/>
            <a:ext cx="4038600" cy="4411662"/>
          </a:xfrm>
        </p:spPr>
        <p:txBody>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5" name="Rectangle 5"/>
          <p:cNvSpPr>
            <a:spLocks noGrp="1" noChangeArrowheads="1"/>
          </p:cNvSpPr>
          <p:nvPr>
            <p:ph type="dt" sz="half" idx="10"/>
          </p:nvPr>
        </p:nvSpPr>
        <p:spPr>
          <a:ln/>
        </p:spPr>
        <p:txBody>
          <a:bodyPr/>
          <a:lstStyle>
            <a:lvl1pPr>
              <a:defRPr/>
            </a:lvl1pPr>
          </a:lstStyle>
          <a:p>
            <a:pPr>
              <a:defRPr/>
            </a:pPr>
            <a:endParaRPr lang="en-US" altLang="zh-TW"/>
          </a:p>
        </p:txBody>
      </p:sp>
      <p:sp>
        <p:nvSpPr>
          <p:cNvPr id="6" name="Rectangle 6"/>
          <p:cNvSpPr>
            <a:spLocks noGrp="1" noChangeArrowheads="1"/>
          </p:cNvSpPr>
          <p:nvPr>
            <p:ph type="ftr" sz="quarter" idx="11"/>
          </p:nvPr>
        </p:nvSpPr>
        <p:spPr>
          <a:ln/>
        </p:spPr>
        <p:txBody>
          <a:bodyPr/>
          <a:lstStyle>
            <a:lvl1pPr>
              <a:defRPr/>
            </a:lvl1pPr>
          </a:lstStyle>
          <a:p>
            <a:pPr>
              <a:defRPr/>
            </a:pPr>
            <a:endParaRPr lang="en-US" altLang="zh-TW"/>
          </a:p>
        </p:txBody>
      </p:sp>
      <p:sp>
        <p:nvSpPr>
          <p:cNvPr id="7" name="Rectangle 7"/>
          <p:cNvSpPr>
            <a:spLocks noGrp="1" noChangeArrowheads="1"/>
          </p:cNvSpPr>
          <p:nvPr>
            <p:ph type="sldNum" sz="quarter" idx="12"/>
          </p:nvPr>
        </p:nvSpPr>
        <p:spPr>
          <a:ln/>
        </p:spPr>
        <p:txBody>
          <a:bodyPr/>
          <a:lstStyle>
            <a:lvl1pPr>
              <a:defRPr/>
            </a:lvl1pPr>
          </a:lstStyle>
          <a:p>
            <a:pPr>
              <a:defRPr/>
            </a:pPr>
            <a:fld id="{678C6E3E-5AE4-464E-A10C-41D1E4B6B707}" type="slidenum">
              <a:rPr lang="en-US" altLang="zh-TW"/>
              <a:pPr>
                <a:defRPr/>
              </a:pPr>
              <a:t>‹#›</a:t>
            </a:fld>
            <a:endParaRPr lang="en-US" altLang="zh-TW"/>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bl" preserve="1">
  <p:cSld name="標題及表格">
    <p:spTree>
      <p:nvGrpSpPr>
        <p:cNvPr id="1" name=""/>
        <p:cNvGrpSpPr/>
        <p:nvPr/>
      </p:nvGrpSpPr>
      <p:grpSpPr>
        <a:xfrm>
          <a:off x="0" y="0"/>
          <a:ext cx="0" cy="0"/>
          <a:chOff x="0" y="0"/>
          <a:chExt cx="0" cy="0"/>
        </a:xfrm>
      </p:grpSpPr>
      <p:sp>
        <p:nvSpPr>
          <p:cNvPr id="2" name="標題 1"/>
          <p:cNvSpPr>
            <a:spLocks noGrp="1"/>
          </p:cNvSpPr>
          <p:nvPr>
            <p:ph type="title"/>
          </p:nvPr>
        </p:nvSpPr>
        <p:spPr>
          <a:xfrm>
            <a:off x="457200" y="122238"/>
            <a:ext cx="7543800" cy="1295400"/>
          </a:xfrm>
        </p:spPr>
        <p:txBody>
          <a:bodyPr/>
          <a:lstStyle/>
          <a:p>
            <a:r>
              <a:rPr lang="zh-TW" altLang="en-US" smtClean="0"/>
              <a:t>按一下以編輯母片標題樣式</a:t>
            </a:r>
            <a:endParaRPr lang="zh-TW" altLang="en-US"/>
          </a:p>
        </p:txBody>
      </p:sp>
      <p:sp>
        <p:nvSpPr>
          <p:cNvPr id="3" name="表格版面配置區 2"/>
          <p:cNvSpPr>
            <a:spLocks noGrp="1"/>
          </p:cNvSpPr>
          <p:nvPr>
            <p:ph type="tbl" idx="1"/>
          </p:nvPr>
        </p:nvSpPr>
        <p:spPr>
          <a:xfrm>
            <a:off x="457200" y="1719263"/>
            <a:ext cx="8229600" cy="4411662"/>
          </a:xfrm>
        </p:spPr>
        <p:txBody>
          <a:bodyPr/>
          <a:lstStyle/>
          <a:p>
            <a:pPr lvl="0"/>
            <a:endParaRPr lang="zh-TW" altLang="en-US" noProof="0" smtClean="0"/>
          </a:p>
        </p:txBody>
      </p:sp>
      <p:sp>
        <p:nvSpPr>
          <p:cNvPr id="4" name="Rectangle 5"/>
          <p:cNvSpPr>
            <a:spLocks noGrp="1" noChangeArrowheads="1"/>
          </p:cNvSpPr>
          <p:nvPr>
            <p:ph type="dt" sz="half" idx="10"/>
          </p:nvPr>
        </p:nvSpPr>
        <p:spPr>
          <a:ln/>
        </p:spPr>
        <p:txBody>
          <a:bodyPr/>
          <a:lstStyle>
            <a:lvl1pPr>
              <a:defRPr/>
            </a:lvl1pPr>
          </a:lstStyle>
          <a:p>
            <a:pPr>
              <a:defRPr/>
            </a:pPr>
            <a:endParaRPr lang="en-US" altLang="zh-TW"/>
          </a:p>
        </p:txBody>
      </p:sp>
      <p:sp>
        <p:nvSpPr>
          <p:cNvPr id="5" name="Rectangle 6"/>
          <p:cNvSpPr>
            <a:spLocks noGrp="1" noChangeArrowheads="1"/>
          </p:cNvSpPr>
          <p:nvPr>
            <p:ph type="ftr" sz="quarter" idx="11"/>
          </p:nvPr>
        </p:nvSpPr>
        <p:spPr>
          <a:ln/>
        </p:spPr>
        <p:txBody>
          <a:bodyPr/>
          <a:lstStyle>
            <a:lvl1pPr>
              <a:defRPr/>
            </a:lvl1pPr>
          </a:lstStyle>
          <a:p>
            <a:pPr>
              <a:defRPr/>
            </a:pPr>
            <a:endParaRPr lang="en-US" altLang="zh-TW"/>
          </a:p>
        </p:txBody>
      </p:sp>
      <p:sp>
        <p:nvSpPr>
          <p:cNvPr id="6" name="Rectangle 7"/>
          <p:cNvSpPr>
            <a:spLocks noGrp="1" noChangeArrowheads="1"/>
          </p:cNvSpPr>
          <p:nvPr>
            <p:ph type="sldNum" sz="quarter" idx="12"/>
          </p:nvPr>
        </p:nvSpPr>
        <p:spPr>
          <a:ln/>
        </p:spPr>
        <p:txBody>
          <a:bodyPr/>
          <a:lstStyle>
            <a:lvl1pPr>
              <a:defRPr/>
            </a:lvl1pPr>
          </a:lstStyle>
          <a:p>
            <a:pPr>
              <a:defRPr/>
            </a:pPr>
            <a:fld id="{A99AC288-F397-4004-B5A0-DBBBFB4F639A}" type="slidenum">
              <a:rPr lang="en-US" altLang="zh-TW"/>
              <a:pPr>
                <a:defRPr/>
              </a:pPr>
              <a:t>‹#›</a:t>
            </a:fld>
            <a:endParaRPr lang="en-US" altLang="zh-TW"/>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標題及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內容版面配置區 2"/>
          <p:cNvSpPr>
            <a:spLocks noGrp="1"/>
          </p:cNvSpPr>
          <p:nvPr>
            <p:ph idx="1"/>
          </p:nvPr>
        </p:nvSpPr>
        <p:spPr/>
        <p:txBody>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Rectangle 5"/>
          <p:cNvSpPr>
            <a:spLocks noGrp="1" noChangeArrowheads="1"/>
          </p:cNvSpPr>
          <p:nvPr>
            <p:ph type="dt" sz="half" idx="10"/>
          </p:nvPr>
        </p:nvSpPr>
        <p:spPr>
          <a:ln/>
        </p:spPr>
        <p:txBody>
          <a:bodyPr/>
          <a:lstStyle>
            <a:lvl1pPr>
              <a:defRPr/>
            </a:lvl1pPr>
          </a:lstStyle>
          <a:p>
            <a:pPr>
              <a:defRPr/>
            </a:pPr>
            <a:endParaRPr lang="en-US" altLang="zh-TW"/>
          </a:p>
        </p:txBody>
      </p:sp>
      <p:sp>
        <p:nvSpPr>
          <p:cNvPr id="5" name="Rectangle 6"/>
          <p:cNvSpPr>
            <a:spLocks noGrp="1" noChangeArrowheads="1"/>
          </p:cNvSpPr>
          <p:nvPr>
            <p:ph type="ftr" sz="quarter" idx="11"/>
          </p:nvPr>
        </p:nvSpPr>
        <p:spPr>
          <a:ln/>
        </p:spPr>
        <p:txBody>
          <a:bodyPr/>
          <a:lstStyle>
            <a:lvl1pPr>
              <a:defRPr/>
            </a:lvl1pPr>
          </a:lstStyle>
          <a:p>
            <a:pPr>
              <a:defRPr/>
            </a:pPr>
            <a:endParaRPr lang="en-US" altLang="zh-TW"/>
          </a:p>
        </p:txBody>
      </p:sp>
      <p:sp>
        <p:nvSpPr>
          <p:cNvPr id="6" name="Rectangle 7"/>
          <p:cNvSpPr>
            <a:spLocks noGrp="1" noChangeArrowheads="1"/>
          </p:cNvSpPr>
          <p:nvPr>
            <p:ph type="sldNum" sz="quarter" idx="12"/>
          </p:nvPr>
        </p:nvSpPr>
        <p:spPr>
          <a:ln/>
        </p:spPr>
        <p:txBody>
          <a:bodyPr/>
          <a:lstStyle>
            <a:lvl1pPr>
              <a:defRPr/>
            </a:lvl1pPr>
          </a:lstStyle>
          <a:p>
            <a:pPr>
              <a:defRPr/>
            </a:pPr>
            <a:fld id="{3F00783F-9C9F-40BF-AEB4-92F5B78B8F4E}" type="slidenum">
              <a:rPr lang="en-US" altLang="zh-TW"/>
              <a:pPr>
                <a:defRPr/>
              </a:pPr>
              <a:t>‹#›</a:t>
            </a:fld>
            <a:endParaRPr lang="en-US" altLang="zh-TW"/>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區段標題">
    <p:spTree>
      <p:nvGrpSpPr>
        <p:cNvPr id="1" name=""/>
        <p:cNvGrpSpPr/>
        <p:nvPr/>
      </p:nvGrpSpPr>
      <p:grpSpPr>
        <a:xfrm>
          <a:off x="0" y="0"/>
          <a:ext cx="0" cy="0"/>
          <a:chOff x="0" y="0"/>
          <a:chExt cx="0" cy="0"/>
        </a:xfrm>
      </p:grpSpPr>
      <p:sp>
        <p:nvSpPr>
          <p:cNvPr id="2" name="標題 1"/>
          <p:cNvSpPr>
            <a:spLocks noGrp="1"/>
          </p:cNvSpPr>
          <p:nvPr>
            <p:ph type="title"/>
          </p:nvPr>
        </p:nvSpPr>
        <p:spPr>
          <a:xfrm>
            <a:off x="722313" y="4406900"/>
            <a:ext cx="7772400" cy="1362075"/>
          </a:xfrm>
        </p:spPr>
        <p:txBody>
          <a:bodyPr anchor="t"/>
          <a:lstStyle>
            <a:lvl1pPr algn="l">
              <a:defRPr sz="4000" b="1" cap="all"/>
            </a:lvl1pPr>
          </a:lstStyle>
          <a:p>
            <a:r>
              <a:rPr lang="zh-TW" altLang="en-US" smtClean="0"/>
              <a:t>按一下以編輯母片標題樣式</a:t>
            </a:r>
            <a:endParaRPr lang="zh-TW" altLang="en-US"/>
          </a:p>
        </p:txBody>
      </p:sp>
      <p:sp>
        <p:nvSpPr>
          <p:cNvPr id="3" name="文字版面配置區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zh-TW" altLang="en-US" smtClean="0"/>
              <a:t>按一下以編輯母片文字樣式</a:t>
            </a:r>
          </a:p>
        </p:txBody>
      </p:sp>
      <p:sp>
        <p:nvSpPr>
          <p:cNvPr id="4" name="Rectangle 5"/>
          <p:cNvSpPr>
            <a:spLocks noGrp="1" noChangeArrowheads="1"/>
          </p:cNvSpPr>
          <p:nvPr>
            <p:ph type="dt" sz="half" idx="10"/>
          </p:nvPr>
        </p:nvSpPr>
        <p:spPr>
          <a:ln/>
        </p:spPr>
        <p:txBody>
          <a:bodyPr/>
          <a:lstStyle>
            <a:lvl1pPr>
              <a:defRPr/>
            </a:lvl1pPr>
          </a:lstStyle>
          <a:p>
            <a:pPr>
              <a:defRPr/>
            </a:pPr>
            <a:endParaRPr lang="en-US" altLang="zh-TW"/>
          </a:p>
        </p:txBody>
      </p:sp>
      <p:sp>
        <p:nvSpPr>
          <p:cNvPr id="5" name="Rectangle 6"/>
          <p:cNvSpPr>
            <a:spLocks noGrp="1" noChangeArrowheads="1"/>
          </p:cNvSpPr>
          <p:nvPr>
            <p:ph type="ftr" sz="quarter" idx="11"/>
          </p:nvPr>
        </p:nvSpPr>
        <p:spPr>
          <a:ln/>
        </p:spPr>
        <p:txBody>
          <a:bodyPr/>
          <a:lstStyle>
            <a:lvl1pPr>
              <a:defRPr/>
            </a:lvl1pPr>
          </a:lstStyle>
          <a:p>
            <a:pPr>
              <a:defRPr/>
            </a:pPr>
            <a:endParaRPr lang="en-US" altLang="zh-TW"/>
          </a:p>
        </p:txBody>
      </p:sp>
      <p:sp>
        <p:nvSpPr>
          <p:cNvPr id="6" name="Rectangle 7"/>
          <p:cNvSpPr>
            <a:spLocks noGrp="1" noChangeArrowheads="1"/>
          </p:cNvSpPr>
          <p:nvPr>
            <p:ph type="sldNum" sz="quarter" idx="12"/>
          </p:nvPr>
        </p:nvSpPr>
        <p:spPr>
          <a:ln/>
        </p:spPr>
        <p:txBody>
          <a:bodyPr/>
          <a:lstStyle>
            <a:lvl1pPr>
              <a:defRPr/>
            </a:lvl1pPr>
          </a:lstStyle>
          <a:p>
            <a:pPr>
              <a:defRPr/>
            </a:pPr>
            <a:fld id="{50CA9A1C-EAD2-4C05-9DB7-606D99B9CBA3}" type="slidenum">
              <a:rPr lang="en-US" altLang="zh-TW"/>
              <a:pPr>
                <a:defRPr/>
              </a:pPr>
              <a:t>‹#›</a:t>
            </a:fld>
            <a:endParaRPr lang="en-US" altLang="zh-TW"/>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兩項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內容版面配置區 2"/>
          <p:cNvSpPr>
            <a:spLocks noGrp="1"/>
          </p:cNvSpPr>
          <p:nvPr>
            <p:ph sz="half" idx="1"/>
          </p:nvPr>
        </p:nvSpPr>
        <p:spPr>
          <a:xfrm>
            <a:off x="457200" y="1719263"/>
            <a:ext cx="4038600" cy="441166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內容版面配置區 3"/>
          <p:cNvSpPr>
            <a:spLocks noGrp="1"/>
          </p:cNvSpPr>
          <p:nvPr>
            <p:ph sz="half" idx="2"/>
          </p:nvPr>
        </p:nvSpPr>
        <p:spPr>
          <a:xfrm>
            <a:off x="4648200" y="1719263"/>
            <a:ext cx="4038600" cy="441166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5" name="Rectangle 5"/>
          <p:cNvSpPr>
            <a:spLocks noGrp="1" noChangeArrowheads="1"/>
          </p:cNvSpPr>
          <p:nvPr>
            <p:ph type="dt" sz="half" idx="10"/>
          </p:nvPr>
        </p:nvSpPr>
        <p:spPr>
          <a:ln/>
        </p:spPr>
        <p:txBody>
          <a:bodyPr/>
          <a:lstStyle>
            <a:lvl1pPr>
              <a:defRPr/>
            </a:lvl1pPr>
          </a:lstStyle>
          <a:p>
            <a:pPr>
              <a:defRPr/>
            </a:pPr>
            <a:endParaRPr lang="en-US" altLang="zh-TW"/>
          </a:p>
        </p:txBody>
      </p:sp>
      <p:sp>
        <p:nvSpPr>
          <p:cNvPr id="6" name="Rectangle 6"/>
          <p:cNvSpPr>
            <a:spLocks noGrp="1" noChangeArrowheads="1"/>
          </p:cNvSpPr>
          <p:nvPr>
            <p:ph type="ftr" sz="quarter" idx="11"/>
          </p:nvPr>
        </p:nvSpPr>
        <p:spPr>
          <a:ln/>
        </p:spPr>
        <p:txBody>
          <a:bodyPr/>
          <a:lstStyle>
            <a:lvl1pPr>
              <a:defRPr/>
            </a:lvl1pPr>
          </a:lstStyle>
          <a:p>
            <a:pPr>
              <a:defRPr/>
            </a:pPr>
            <a:endParaRPr lang="en-US" altLang="zh-TW"/>
          </a:p>
        </p:txBody>
      </p:sp>
      <p:sp>
        <p:nvSpPr>
          <p:cNvPr id="7" name="Rectangle 7"/>
          <p:cNvSpPr>
            <a:spLocks noGrp="1" noChangeArrowheads="1"/>
          </p:cNvSpPr>
          <p:nvPr>
            <p:ph type="sldNum" sz="quarter" idx="12"/>
          </p:nvPr>
        </p:nvSpPr>
        <p:spPr>
          <a:ln/>
        </p:spPr>
        <p:txBody>
          <a:bodyPr/>
          <a:lstStyle>
            <a:lvl1pPr>
              <a:defRPr/>
            </a:lvl1pPr>
          </a:lstStyle>
          <a:p>
            <a:pPr>
              <a:defRPr/>
            </a:pPr>
            <a:fld id="{41FBFE35-AAE9-47FC-B7F5-C4BBC70BAC97}" type="slidenum">
              <a:rPr lang="en-US" altLang="zh-TW"/>
              <a:pPr>
                <a:defRPr/>
              </a:pPr>
              <a:t>‹#›</a:t>
            </a:fld>
            <a:endParaRPr lang="en-US" altLang="zh-TW"/>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對">
    <p:spTree>
      <p:nvGrpSpPr>
        <p:cNvPr id="1" name=""/>
        <p:cNvGrpSpPr/>
        <p:nvPr/>
      </p:nvGrpSpPr>
      <p:grpSpPr>
        <a:xfrm>
          <a:off x="0" y="0"/>
          <a:ext cx="0" cy="0"/>
          <a:chOff x="0" y="0"/>
          <a:chExt cx="0" cy="0"/>
        </a:xfrm>
      </p:grpSpPr>
      <p:sp>
        <p:nvSpPr>
          <p:cNvPr id="2" name="標題 1"/>
          <p:cNvSpPr>
            <a:spLocks noGrp="1"/>
          </p:cNvSpPr>
          <p:nvPr>
            <p:ph type="title"/>
          </p:nvPr>
        </p:nvSpPr>
        <p:spPr>
          <a:xfrm>
            <a:off x="457200" y="274638"/>
            <a:ext cx="8229600" cy="1143000"/>
          </a:xfrm>
        </p:spPr>
        <p:txBody>
          <a:bodyPr/>
          <a:lstStyle>
            <a:lvl1pPr>
              <a:defRPr/>
            </a:lvl1pPr>
          </a:lstStyle>
          <a:p>
            <a:r>
              <a:rPr lang="zh-TW" altLang="en-US" smtClean="0"/>
              <a:t>按一下以編輯母片標題樣式</a:t>
            </a:r>
            <a:endParaRPr lang="zh-TW" altLang="en-US"/>
          </a:p>
        </p:txBody>
      </p:sp>
      <p:sp>
        <p:nvSpPr>
          <p:cNvPr id="3" name="文字版面配置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smtClean="0"/>
              <a:t>按一下以編輯母片文字樣式</a:t>
            </a:r>
          </a:p>
        </p:txBody>
      </p:sp>
      <p:sp>
        <p:nvSpPr>
          <p:cNvPr id="4" name="內容版面配置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5" name="文字版面配置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smtClean="0"/>
              <a:t>按一下以編輯母片文字樣式</a:t>
            </a:r>
          </a:p>
        </p:txBody>
      </p:sp>
      <p:sp>
        <p:nvSpPr>
          <p:cNvPr id="6" name="內容版面配置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7" name="Rectangle 5"/>
          <p:cNvSpPr>
            <a:spLocks noGrp="1" noChangeArrowheads="1"/>
          </p:cNvSpPr>
          <p:nvPr>
            <p:ph type="dt" sz="half" idx="10"/>
          </p:nvPr>
        </p:nvSpPr>
        <p:spPr>
          <a:ln/>
        </p:spPr>
        <p:txBody>
          <a:bodyPr/>
          <a:lstStyle>
            <a:lvl1pPr>
              <a:defRPr/>
            </a:lvl1pPr>
          </a:lstStyle>
          <a:p>
            <a:pPr>
              <a:defRPr/>
            </a:pPr>
            <a:endParaRPr lang="en-US" altLang="zh-TW"/>
          </a:p>
        </p:txBody>
      </p:sp>
      <p:sp>
        <p:nvSpPr>
          <p:cNvPr id="8" name="Rectangle 6"/>
          <p:cNvSpPr>
            <a:spLocks noGrp="1" noChangeArrowheads="1"/>
          </p:cNvSpPr>
          <p:nvPr>
            <p:ph type="ftr" sz="quarter" idx="11"/>
          </p:nvPr>
        </p:nvSpPr>
        <p:spPr>
          <a:ln/>
        </p:spPr>
        <p:txBody>
          <a:bodyPr/>
          <a:lstStyle>
            <a:lvl1pPr>
              <a:defRPr/>
            </a:lvl1pPr>
          </a:lstStyle>
          <a:p>
            <a:pPr>
              <a:defRPr/>
            </a:pPr>
            <a:endParaRPr lang="en-US" altLang="zh-TW"/>
          </a:p>
        </p:txBody>
      </p:sp>
      <p:sp>
        <p:nvSpPr>
          <p:cNvPr id="9" name="Rectangle 7"/>
          <p:cNvSpPr>
            <a:spLocks noGrp="1" noChangeArrowheads="1"/>
          </p:cNvSpPr>
          <p:nvPr>
            <p:ph type="sldNum" sz="quarter" idx="12"/>
          </p:nvPr>
        </p:nvSpPr>
        <p:spPr>
          <a:ln/>
        </p:spPr>
        <p:txBody>
          <a:bodyPr/>
          <a:lstStyle>
            <a:lvl1pPr>
              <a:defRPr/>
            </a:lvl1pPr>
          </a:lstStyle>
          <a:p>
            <a:pPr>
              <a:defRPr/>
            </a:pPr>
            <a:fld id="{A277773E-0963-4615-85DB-3DC784128C8A}" type="slidenum">
              <a:rPr lang="en-US" altLang="zh-TW"/>
              <a:pPr>
                <a:defRPr/>
              </a:pPr>
              <a:t>‹#›</a:t>
            </a:fld>
            <a:endParaRPr lang="en-US" altLang="zh-TW"/>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Rectangle 5"/>
          <p:cNvSpPr>
            <a:spLocks noGrp="1" noChangeArrowheads="1"/>
          </p:cNvSpPr>
          <p:nvPr>
            <p:ph type="dt" sz="half" idx="10"/>
          </p:nvPr>
        </p:nvSpPr>
        <p:spPr>
          <a:ln/>
        </p:spPr>
        <p:txBody>
          <a:bodyPr/>
          <a:lstStyle>
            <a:lvl1pPr>
              <a:defRPr/>
            </a:lvl1pPr>
          </a:lstStyle>
          <a:p>
            <a:pPr>
              <a:defRPr/>
            </a:pPr>
            <a:endParaRPr lang="en-US" altLang="zh-TW"/>
          </a:p>
        </p:txBody>
      </p:sp>
      <p:sp>
        <p:nvSpPr>
          <p:cNvPr id="4" name="Rectangle 6"/>
          <p:cNvSpPr>
            <a:spLocks noGrp="1" noChangeArrowheads="1"/>
          </p:cNvSpPr>
          <p:nvPr>
            <p:ph type="ftr" sz="quarter" idx="11"/>
          </p:nvPr>
        </p:nvSpPr>
        <p:spPr>
          <a:ln/>
        </p:spPr>
        <p:txBody>
          <a:bodyPr/>
          <a:lstStyle>
            <a:lvl1pPr>
              <a:defRPr/>
            </a:lvl1pPr>
          </a:lstStyle>
          <a:p>
            <a:pPr>
              <a:defRPr/>
            </a:pPr>
            <a:endParaRPr lang="en-US" altLang="zh-TW"/>
          </a:p>
        </p:txBody>
      </p:sp>
      <p:sp>
        <p:nvSpPr>
          <p:cNvPr id="5" name="Rectangle 7"/>
          <p:cNvSpPr>
            <a:spLocks noGrp="1" noChangeArrowheads="1"/>
          </p:cNvSpPr>
          <p:nvPr>
            <p:ph type="sldNum" sz="quarter" idx="12"/>
          </p:nvPr>
        </p:nvSpPr>
        <p:spPr>
          <a:ln/>
        </p:spPr>
        <p:txBody>
          <a:bodyPr/>
          <a:lstStyle>
            <a:lvl1pPr>
              <a:defRPr/>
            </a:lvl1pPr>
          </a:lstStyle>
          <a:p>
            <a:pPr>
              <a:defRPr/>
            </a:pPr>
            <a:fld id="{22560F46-4F18-4490-A95B-4EDC3B640D23}" type="slidenum">
              <a:rPr lang="en-US" altLang="zh-TW"/>
              <a:pPr>
                <a:defRPr/>
              </a:pPr>
              <a:t>‹#›</a:t>
            </a:fld>
            <a:endParaRPr lang="en-US" altLang="zh-TW"/>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Rectangle 5"/>
          <p:cNvSpPr>
            <a:spLocks noGrp="1" noChangeArrowheads="1"/>
          </p:cNvSpPr>
          <p:nvPr>
            <p:ph type="dt" sz="half" idx="10"/>
          </p:nvPr>
        </p:nvSpPr>
        <p:spPr>
          <a:ln/>
        </p:spPr>
        <p:txBody>
          <a:bodyPr/>
          <a:lstStyle>
            <a:lvl1pPr>
              <a:defRPr/>
            </a:lvl1pPr>
          </a:lstStyle>
          <a:p>
            <a:pPr>
              <a:defRPr/>
            </a:pPr>
            <a:endParaRPr lang="en-US" altLang="zh-TW"/>
          </a:p>
        </p:txBody>
      </p:sp>
      <p:sp>
        <p:nvSpPr>
          <p:cNvPr id="3" name="Rectangle 6"/>
          <p:cNvSpPr>
            <a:spLocks noGrp="1" noChangeArrowheads="1"/>
          </p:cNvSpPr>
          <p:nvPr>
            <p:ph type="ftr" sz="quarter" idx="11"/>
          </p:nvPr>
        </p:nvSpPr>
        <p:spPr>
          <a:ln/>
        </p:spPr>
        <p:txBody>
          <a:bodyPr/>
          <a:lstStyle>
            <a:lvl1pPr>
              <a:defRPr/>
            </a:lvl1pPr>
          </a:lstStyle>
          <a:p>
            <a:pPr>
              <a:defRPr/>
            </a:pPr>
            <a:endParaRPr lang="en-US" altLang="zh-TW"/>
          </a:p>
        </p:txBody>
      </p:sp>
      <p:sp>
        <p:nvSpPr>
          <p:cNvPr id="4" name="Rectangle 7"/>
          <p:cNvSpPr>
            <a:spLocks noGrp="1" noChangeArrowheads="1"/>
          </p:cNvSpPr>
          <p:nvPr>
            <p:ph type="sldNum" sz="quarter" idx="12"/>
          </p:nvPr>
        </p:nvSpPr>
        <p:spPr>
          <a:ln/>
        </p:spPr>
        <p:txBody>
          <a:bodyPr/>
          <a:lstStyle>
            <a:lvl1pPr>
              <a:defRPr/>
            </a:lvl1pPr>
          </a:lstStyle>
          <a:p>
            <a:pPr>
              <a:defRPr/>
            </a:pPr>
            <a:fld id="{FD0A7172-5355-4AD0-8DFF-898D1B7D8EC3}" type="slidenum">
              <a:rPr lang="en-US" altLang="zh-TW"/>
              <a:pPr>
                <a:defRPr/>
              </a:pPr>
              <a:t>‹#›</a:t>
            </a:fld>
            <a:endParaRPr lang="en-US" altLang="zh-TW"/>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含標題的內容">
    <p:spTree>
      <p:nvGrpSpPr>
        <p:cNvPr id="1" name=""/>
        <p:cNvGrpSpPr/>
        <p:nvPr/>
      </p:nvGrpSpPr>
      <p:grpSpPr>
        <a:xfrm>
          <a:off x="0" y="0"/>
          <a:ext cx="0" cy="0"/>
          <a:chOff x="0" y="0"/>
          <a:chExt cx="0" cy="0"/>
        </a:xfrm>
      </p:grpSpPr>
      <p:sp>
        <p:nvSpPr>
          <p:cNvPr id="2" name="標題 1"/>
          <p:cNvSpPr>
            <a:spLocks noGrp="1"/>
          </p:cNvSpPr>
          <p:nvPr>
            <p:ph type="title"/>
          </p:nvPr>
        </p:nvSpPr>
        <p:spPr>
          <a:xfrm>
            <a:off x="457200" y="273050"/>
            <a:ext cx="3008313" cy="1162050"/>
          </a:xfrm>
        </p:spPr>
        <p:txBody>
          <a:bodyPr/>
          <a:lstStyle>
            <a:lvl1pPr algn="l">
              <a:defRPr sz="2000" b="1"/>
            </a:lvl1pPr>
          </a:lstStyle>
          <a:p>
            <a:r>
              <a:rPr lang="zh-TW" altLang="en-US" smtClean="0"/>
              <a:t>按一下以編輯母片標題樣式</a:t>
            </a:r>
            <a:endParaRPr lang="zh-TW" altLang="en-US"/>
          </a:p>
        </p:txBody>
      </p:sp>
      <p:sp>
        <p:nvSpPr>
          <p:cNvPr id="3" name="內容版面配置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文字版面配置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smtClean="0"/>
              <a:t>按一下以編輯母片文字樣式</a:t>
            </a:r>
          </a:p>
        </p:txBody>
      </p:sp>
      <p:sp>
        <p:nvSpPr>
          <p:cNvPr id="5" name="Rectangle 5"/>
          <p:cNvSpPr>
            <a:spLocks noGrp="1" noChangeArrowheads="1"/>
          </p:cNvSpPr>
          <p:nvPr>
            <p:ph type="dt" sz="half" idx="10"/>
          </p:nvPr>
        </p:nvSpPr>
        <p:spPr>
          <a:ln/>
        </p:spPr>
        <p:txBody>
          <a:bodyPr/>
          <a:lstStyle>
            <a:lvl1pPr>
              <a:defRPr/>
            </a:lvl1pPr>
          </a:lstStyle>
          <a:p>
            <a:pPr>
              <a:defRPr/>
            </a:pPr>
            <a:endParaRPr lang="en-US" altLang="zh-TW"/>
          </a:p>
        </p:txBody>
      </p:sp>
      <p:sp>
        <p:nvSpPr>
          <p:cNvPr id="6" name="Rectangle 6"/>
          <p:cNvSpPr>
            <a:spLocks noGrp="1" noChangeArrowheads="1"/>
          </p:cNvSpPr>
          <p:nvPr>
            <p:ph type="ftr" sz="quarter" idx="11"/>
          </p:nvPr>
        </p:nvSpPr>
        <p:spPr>
          <a:ln/>
        </p:spPr>
        <p:txBody>
          <a:bodyPr/>
          <a:lstStyle>
            <a:lvl1pPr>
              <a:defRPr/>
            </a:lvl1pPr>
          </a:lstStyle>
          <a:p>
            <a:pPr>
              <a:defRPr/>
            </a:pPr>
            <a:endParaRPr lang="en-US" altLang="zh-TW"/>
          </a:p>
        </p:txBody>
      </p:sp>
      <p:sp>
        <p:nvSpPr>
          <p:cNvPr id="7" name="Rectangle 7"/>
          <p:cNvSpPr>
            <a:spLocks noGrp="1" noChangeArrowheads="1"/>
          </p:cNvSpPr>
          <p:nvPr>
            <p:ph type="sldNum" sz="quarter" idx="12"/>
          </p:nvPr>
        </p:nvSpPr>
        <p:spPr>
          <a:ln/>
        </p:spPr>
        <p:txBody>
          <a:bodyPr/>
          <a:lstStyle>
            <a:lvl1pPr>
              <a:defRPr/>
            </a:lvl1pPr>
          </a:lstStyle>
          <a:p>
            <a:pPr>
              <a:defRPr/>
            </a:pPr>
            <a:fld id="{445A272F-D603-4801-9E21-EBCCCE9DE427}" type="slidenum">
              <a:rPr lang="en-US" altLang="zh-TW"/>
              <a:pPr>
                <a:defRPr/>
              </a:pPr>
              <a:t>‹#›</a:t>
            </a:fld>
            <a:endParaRPr lang="en-US" altLang="zh-TW"/>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含標題的圖片">
    <p:spTree>
      <p:nvGrpSpPr>
        <p:cNvPr id="1" name=""/>
        <p:cNvGrpSpPr/>
        <p:nvPr/>
      </p:nvGrpSpPr>
      <p:grpSpPr>
        <a:xfrm>
          <a:off x="0" y="0"/>
          <a:ext cx="0" cy="0"/>
          <a:chOff x="0" y="0"/>
          <a:chExt cx="0" cy="0"/>
        </a:xfrm>
      </p:grpSpPr>
      <p:sp>
        <p:nvSpPr>
          <p:cNvPr id="2" name="標題 1"/>
          <p:cNvSpPr>
            <a:spLocks noGrp="1"/>
          </p:cNvSpPr>
          <p:nvPr>
            <p:ph type="title"/>
          </p:nvPr>
        </p:nvSpPr>
        <p:spPr>
          <a:xfrm>
            <a:off x="1792288" y="4800600"/>
            <a:ext cx="5486400" cy="566738"/>
          </a:xfrm>
        </p:spPr>
        <p:txBody>
          <a:bodyPr/>
          <a:lstStyle>
            <a:lvl1pPr algn="l">
              <a:defRPr sz="2000" b="1"/>
            </a:lvl1pPr>
          </a:lstStyle>
          <a:p>
            <a:r>
              <a:rPr lang="zh-TW" altLang="en-US" smtClean="0"/>
              <a:t>按一下以編輯母片標題樣式</a:t>
            </a:r>
            <a:endParaRPr lang="zh-TW" altLang="en-US"/>
          </a:p>
        </p:txBody>
      </p:sp>
      <p:sp>
        <p:nvSpPr>
          <p:cNvPr id="3" name="圖片版面配置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zh-TW" altLang="en-US" noProof="0" smtClean="0"/>
          </a:p>
        </p:txBody>
      </p:sp>
      <p:sp>
        <p:nvSpPr>
          <p:cNvPr id="4" name="文字版面配置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smtClean="0"/>
              <a:t>按一下以編輯母片文字樣式</a:t>
            </a:r>
          </a:p>
        </p:txBody>
      </p:sp>
      <p:sp>
        <p:nvSpPr>
          <p:cNvPr id="5" name="Rectangle 5"/>
          <p:cNvSpPr>
            <a:spLocks noGrp="1" noChangeArrowheads="1"/>
          </p:cNvSpPr>
          <p:nvPr>
            <p:ph type="dt" sz="half" idx="10"/>
          </p:nvPr>
        </p:nvSpPr>
        <p:spPr>
          <a:ln/>
        </p:spPr>
        <p:txBody>
          <a:bodyPr/>
          <a:lstStyle>
            <a:lvl1pPr>
              <a:defRPr/>
            </a:lvl1pPr>
          </a:lstStyle>
          <a:p>
            <a:pPr>
              <a:defRPr/>
            </a:pPr>
            <a:endParaRPr lang="en-US" altLang="zh-TW"/>
          </a:p>
        </p:txBody>
      </p:sp>
      <p:sp>
        <p:nvSpPr>
          <p:cNvPr id="6" name="Rectangle 6"/>
          <p:cNvSpPr>
            <a:spLocks noGrp="1" noChangeArrowheads="1"/>
          </p:cNvSpPr>
          <p:nvPr>
            <p:ph type="ftr" sz="quarter" idx="11"/>
          </p:nvPr>
        </p:nvSpPr>
        <p:spPr>
          <a:ln/>
        </p:spPr>
        <p:txBody>
          <a:bodyPr/>
          <a:lstStyle>
            <a:lvl1pPr>
              <a:defRPr/>
            </a:lvl1pPr>
          </a:lstStyle>
          <a:p>
            <a:pPr>
              <a:defRPr/>
            </a:pPr>
            <a:endParaRPr lang="en-US" altLang="zh-TW"/>
          </a:p>
        </p:txBody>
      </p:sp>
      <p:sp>
        <p:nvSpPr>
          <p:cNvPr id="7" name="Rectangle 7"/>
          <p:cNvSpPr>
            <a:spLocks noGrp="1" noChangeArrowheads="1"/>
          </p:cNvSpPr>
          <p:nvPr>
            <p:ph type="sldNum" sz="quarter" idx="12"/>
          </p:nvPr>
        </p:nvSpPr>
        <p:spPr>
          <a:ln/>
        </p:spPr>
        <p:txBody>
          <a:bodyPr/>
          <a:lstStyle>
            <a:lvl1pPr>
              <a:defRPr/>
            </a:lvl1pPr>
          </a:lstStyle>
          <a:p>
            <a:pPr>
              <a:defRPr/>
            </a:pPr>
            <a:fld id="{F8E1D261-9B3E-4FDF-9321-9F4895226F19}" type="slidenum">
              <a:rPr lang="en-US" altLang="zh-TW"/>
              <a:pPr>
                <a:defRPr/>
              </a:pPr>
              <a:t>‹#›</a:t>
            </a:fld>
            <a:endParaRPr lang="en-US" altLang="zh-TW"/>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p:nvSpPr>
        <p:spPr bwMode="auto">
          <a:xfrm>
            <a:off x="7962900" y="152400"/>
            <a:ext cx="0" cy="1524000"/>
          </a:xfrm>
          <a:prstGeom prst="line">
            <a:avLst/>
          </a:prstGeom>
          <a:noFill/>
          <a:ln w="9525">
            <a:solidFill>
              <a:schemeClr val="tx1"/>
            </a:solidFill>
            <a:round/>
            <a:headEnd/>
            <a:tailEnd/>
          </a:ln>
          <a:effectLst/>
        </p:spPr>
        <p:txBody>
          <a:bodyPr/>
          <a:lstStyle/>
          <a:p>
            <a:pPr>
              <a:defRPr/>
            </a:pPr>
            <a:endParaRPr lang="zh-TW" altLang="en-US"/>
          </a:p>
        </p:txBody>
      </p:sp>
      <p:sp>
        <p:nvSpPr>
          <p:cNvPr id="6147" name="Rectangle 3"/>
          <p:cNvSpPr>
            <a:spLocks noGrp="1" noChangeArrowheads="1"/>
          </p:cNvSpPr>
          <p:nvPr>
            <p:ph type="title"/>
          </p:nvPr>
        </p:nvSpPr>
        <p:spPr bwMode="auto">
          <a:xfrm>
            <a:off x="457200" y="122238"/>
            <a:ext cx="7543800" cy="12954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zh-TW" altLang="en-US" smtClean="0"/>
              <a:t>按一下以編輯母片標題樣式</a:t>
            </a:r>
          </a:p>
        </p:txBody>
      </p:sp>
      <p:sp>
        <p:nvSpPr>
          <p:cNvPr id="6148" name="Rectangle 4"/>
          <p:cNvSpPr>
            <a:spLocks noGrp="1" noChangeArrowheads="1"/>
          </p:cNvSpPr>
          <p:nvPr>
            <p:ph type="body" idx="1"/>
          </p:nvPr>
        </p:nvSpPr>
        <p:spPr bwMode="auto">
          <a:xfrm>
            <a:off x="457200" y="1719263"/>
            <a:ext cx="8229600" cy="441166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zh-TW" altLang="en-US" smtClean="0"/>
              <a:t>按一下以編輯母片</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p>
        </p:txBody>
      </p:sp>
      <p:sp>
        <p:nvSpPr>
          <p:cNvPr id="4101" name="Rectangle 5"/>
          <p:cNvSpPr>
            <a:spLocks noGrp="1" noChangeArrowheads="1"/>
          </p:cNvSpPr>
          <p:nvPr>
            <p:ph type="dt" sz="half" idx="2"/>
          </p:nvPr>
        </p:nvSpPr>
        <p:spPr bwMode="auto">
          <a:xfrm>
            <a:off x="457200" y="6248400"/>
            <a:ext cx="2133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kumimoji="0" sz="1000"/>
            </a:lvl1pPr>
          </a:lstStyle>
          <a:p>
            <a:pPr>
              <a:defRPr/>
            </a:pPr>
            <a:endParaRPr lang="en-US" altLang="zh-TW"/>
          </a:p>
        </p:txBody>
      </p:sp>
      <p:sp>
        <p:nvSpPr>
          <p:cNvPr id="4102" name="Rectangle 6"/>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kumimoji="0" sz="1000"/>
            </a:lvl1pPr>
          </a:lstStyle>
          <a:p>
            <a:pPr>
              <a:defRPr/>
            </a:pPr>
            <a:endParaRPr lang="en-US" altLang="zh-TW"/>
          </a:p>
        </p:txBody>
      </p:sp>
      <p:sp>
        <p:nvSpPr>
          <p:cNvPr id="4103" name="Rectangle 7"/>
          <p:cNvSpPr>
            <a:spLocks noGrp="1" noChangeArrowheads="1"/>
          </p:cNvSpPr>
          <p:nvPr>
            <p:ph type="sldNum" sz="quarter" idx="4"/>
          </p:nvPr>
        </p:nvSpPr>
        <p:spPr bwMode="auto">
          <a:xfrm>
            <a:off x="6553200" y="6248400"/>
            <a:ext cx="2133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kumimoji="0" sz="1000"/>
            </a:lvl1pPr>
          </a:lstStyle>
          <a:p>
            <a:pPr>
              <a:defRPr/>
            </a:pPr>
            <a:fld id="{1981AD0B-4100-4964-BB75-7617051AAAC7}" type="slidenum">
              <a:rPr lang="en-US" altLang="zh-TW"/>
              <a:pPr>
                <a:defRPr/>
              </a:pPr>
              <a:t>‹#›</a:t>
            </a:fld>
            <a:endParaRPr lang="en-US" altLang="zh-TW"/>
          </a:p>
        </p:txBody>
      </p:sp>
      <p:grpSp>
        <p:nvGrpSpPr>
          <p:cNvPr id="6152" name="Group 8"/>
          <p:cNvGrpSpPr>
            <a:grpSpLocks/>
          </p:cNvGrpSpPr>
          <p:nvPr/>
        </p:nvGrpSpPr>
        <p:grpSpPr bwMode="auto">
          <a:xfrm>
            <a:off x="8153400" y="152400"/>
            <a:ext cx="792163" cy="1295400"/>
            <a:chOff x="5136" y="960"/>
            <a:chExt cx="528" cy="864"/>
          </a:xfrm>
        </p:grpSpPr>
        <p:sp>
          <p:nvSpPr>
            <p:cNvPr id="4105" name="Oval 9"/>
            <p:cNvSpPr>
              <a:spLocks noChangeArrowheads="1"/>
            </p:cNvSpPr>
            <p:nvPr/>
          </p:nvSpPr>
          <p:spPr bwMode="auto">
            <a:xfrm>
              <a:off x="5136" y="960"/>
              <a:ext cx="80" cy="80"/>
            </a:xfrm>
            <a:prstGeom prst="ellipse">
              <a:avLst/>
            </a:prstGeom>
            <a:solidFill>
              <a:schemeClr val="tx2"/>
            </a:solidFill>
            <a:ln w="9525">
              <a:noFill/>
              <a:round/>
              <a:headEnd/>
              <a:tailEnd/>
            </a:ln>
            <a:effectLst/>
          </p:spPr>
          <p:txBody>
            <a:bodyPr wrap="none" anchor="ctr"/>
            <a:lstStyle/>
            <a:p>
              <a:pPr>
                <a:defRPr/>
              </a:pPr>
              <a:endParaRPr lang="zh-TW" altLang="en-US"/>
            </a:p>
          </p:txBody>
        </p:sp>
        <p:sp>
          <p:nvSpPr>
            <p:cNvPr id="4106" name="Oval 10"/>
            <p:cNvSpPr>
              <a:spLocks noChangeArrowheads="1"/>
            </p:cNvSpPr>
            <p:nvPr/>
          </p:nvSpPr>
          <p:spPr bwMode="auto">
            <a:xfrm>
              <a:off x="5248" y="960"/>
              <a:ext cx="79" cy="80"/>
            </a:xfrm>
            <a:prstGeom prst="ellipse">
              <a:avLst/>
            </a:prstGeom>
            <a:solidFill>
              <a:schemeClr val="tx2"/>
            </a:solidFill>
            <a:ln w="9525">
              <a:noFill/>
              <a:round/>
              <a:headEnd/>
              <a:tailEnd/>
            </a:ln>
            <a:effectLst/>
          </p:spPr>
          <p:txBody>
            <a:bodyPr wrap="none" anchor="ctr"/>
            <a:lstStyle/>
            <a:p>
              <a:pPr>
                <a:defRPr/>
              </a:pPr>
              <a:endParaRPr lang="zh-TW" altLang="en-US"/>
            </a:p>
          </p:txBody>
        </p:sp>
        <p:sp>
          <p:nvSpPr>
            <p:cNvPr id="4107" name="Oval 11"/>
            <p:cNvSpPr>
              <a:spLocks noChangeArrowheads="1"/>
            </p:cNvSpPr>
            <p:nvPr/>
          </p:nvSpPr>
          <p:spPr bwMode="auto">
            <a:xfrm>
              <a:off x="5360" y="960"/>
              <a:ext cx="78" cy="80"/>
            </a:xfrm>
            <a:prstGeom prst="ellipse">
              <a:avLst/>
            </a:prstGeom>
            <a:solidFill>
              <a:schemeClr val="tx2"/>
            </a:solidFill>
            <a:ln w="9525">
              <a:noFill/>
              <a:round/>
              <a:headEnd/>
              <a:tailEnd/>
            </a:ln>
            <a:effectLst/>
          </p:spPr>
          <p:txBody>
            <a:bodyPr wrap="none" anchor="ctr"/>
            <a:lstStyle/>
            <a:p>
              <a:pPr>
                <a:defRPr/>
              </a:pPr>
              <a:endParaRPr lang="zh-TW" altLang="en-US"/>
            </a:p>
          </p:txBody>
        </p:sp>
        <p:sp>
          <p:nvSpPr>
            <p:cNvPr id="4108" name="Oval 12"/>
            <p:cNvSpPr>
              <a:spLocks noChangeArrowheads="1"/>
            </p:cNvSpPr>
            <p:nvPr/>
          </p:nvSpPr>
          <p:spPr bwMode="auto">
            <a:xfrm>
              <a:off x="5136" y="1072"/>
              <a:ext cx="80" cy="78"/>
            </a:xfrm>
            <a:prstGeom prst="ellipse">
              <a:avLst/>
            </a:prstGeom>
            <a:solidFill>
              <a:schemeClr val="tx2"/>
            </a:solidFill>
            <a:ln w="9525">
              <a:noFill/>
              <a:round/>
              <a:headEnd/>
              <a:tailEnd/>
            </a:ln>
            <a:effectLst/>
          </p:spPr>
          <p:txBody>
            <a:bodyPr wrap="none" anchor="ctr"/>
            <a:lstStyle/>
            <a:p>
              <a:pPr>
                <a:defRPr/>
              </a:pPr>
              <a:endParaRPr lang="zh-TW" altLang="en-US"/>
            </a:p>
          </p:txBody>
        </p:sp>
        <p:sp>
          <p:nvSpPr>
            <p:cNvPr id="4109" name="Oval 13"/>
            <p:cNvSpPr>
              <a:spLocks noChangeArrowheads="1"/>
            </p:cNvSpPr>
            <p:nvPr/>
          </p:nvSpPr>
          <p:spPr bwMode="auto">
            <a:xfrm>
              <a:off x="5248" y="1072"/>
              <a:ext cx="79" cy="78"/>
            </a:xfrm>
            <a:prstGeom prst="ellipse">
              <a:avLst/>
            </a:prstGeom>
            <a:solidFill>
              <a:schemeClr val="tx2"/>
            </a:solidFill>
            <a:ln w="9525">
              <a:noFill/>
              <a:round/>
              <a:headEnd/>
              <a:tailEnd/>
            </a:ln>
            <a:effectLst/>
          </p:spPr>
          <p:txBody>
            <a:bodyPr wrap="none" anchor="ctr"/>
            <a:lstStyle/>
            <a:p>
              <a:pPr>
                <a:defRPr/>
              </a:pPr>
              <a:endParaRPr lang="zh-TW" altLang="en-US"/>
            </a:p>
          </p:txBody>
        </p:sp>
        <p:sp>
          <p:nvSpPr>
            <p:cNvPr id="4110" name="Oval 14"/>
            <p:cNvSpPr>
              <a:spLocks noChangeArrowheads="1"/>
            </p:cNvSpPr>
            <p:nvPr/>
          </p:nvSpPr>
          <p:spPr bwMode="auto">
            <a:xfrm>
              <a:off x="5360" y="1072"/>
              <a:ext cx="78" cy="78"/>
            </a:xfrm>
            <a:prstGeom prst="ellipse">
              <a:avLst/>
            </a:prstGeom>
            <a:solidFill>
              <a:schemeClr val="tx2"/>
            </a:solidFill>
            <a:ln w="9525">
              <a:noFill/>
              <a:round/>
              <a:headEnd/>
              <a:tailEnd/>
            </a:ln>
            <a:effectLst/>
          </p:spPr>
          <p:txBody>
            <a:bodyPr wrap="none" anchor="ctr"/>
            <a:lstStyle/>
            <a:p>
              <a:pPr>
                <a:defRPr/>
              </a:pPr>
              <a:endParaRPr lang="zh-TW" altLang="en-US"/>
            </a:p>
          </p:txBody>
        </p:sp>
        <p:sp>
          <p:nvSpPr>
            <p:cNvPr id="4111" name="Oval 15"/>
            <p:cNvSpPr>
              <a:spLocks noChangeArrowheads="1"/>
            </p:cNvSpPr>
            <p:nvPr/>
          </p:nvSpPr>
          <p:spPr bwMode="auto">
            <a:xfrm>
              <a:off x="5472" y="1072"/>
              <a:ext cx="78" cy="78"/>
            </a:xfrm>
            <a:prstGeom prst="ellipse">
              <a:avLst/>
            </a:prstGeom>
            <a:solidFill>
              <a:schemeClr val="accent2"/>
            </a:solidFill>
            <a:ln w="9525">
              <a:noFill/>
              <a:round/>
              <a:headEnd/>
              <a:tailEnd/>
            </a:ln>
            <a:effectLst/>
          </p:spPr>
          <p:txBody>
            <a:bodyPr wrap="none" anchor="ctr"/>
            <a:lstStyle/>
            <a:p>
              <a:pPr>
                <a:defRPr/>
              </a:pPr>
              <a:endParaRPr lang="zh-TW" altLang="en-US"/>
            </a:p>
          </p:txBody>
        </p:sp>
        <p:sp>
          <p:nvSpPr>
            <p:cNvPr id="4112" name="Oval 16"/>
            <p:cNvSpPr>
              <a:spLocks noChangeArrowheads="1"/>
            </p:cNvSpPr>
            <p:nvPr/>
          </p:nvSpPr>
          <p:spPr bwMode="auto">
            <a:xfrm>
              <a:off x="5136" y="1184"/>
              <a:ext cx="80" cy="78"/>
            </a:xfrm>
            <a:prstGeom prst="ellipse">
              <a:avLst/>
            </a:prstGeom>
            <a:solidFill>
              <a:schemeClr val="tx2"/>
            </a:solidFill>
            <a:ln w="9525">
              <a:noFill/>
              <a:round/>
              <a:headEnd/>
              <a:tailEnd/>
            </a:ln>
            <a:effectLst/>
          </p:spPr>
          <p:txBody>
            <a:bodyPr wrap="none" anchor="ctr"/>
            <a:lstStyle/>
            <a:p>
              <a:pPr>
                <a:defRPr/>
              </a:pPr>
              <a:endParaRPr lang="zh-TW" altLang="en-US"/>
            </a:p>
          </p:txBody>
        </p:sp>
        <p:sp>
          <p:nvSpPr>
            <p:cNvPr id="4113" name="Oval 17"/>
            <p:cNvSpPr>
              <a:spLocks noChangeArrowheads="1"/>
            </p:cNvSpPr>
            <p:nvPr/>
          </p:nvSpPr>
          <p:spPr bwMode="auto">
            <a:xfrm>
              <a:off x="5248" y="1184"/>
              <a:ext cx="79" cy="78"/>
            </a:xfrm>
            <a:prstGeom prst="ellipse">
              <a:avLst/>
            </a:prstGeom>
            <a:solidFill>
              <a:schemeClr val="tx2"/>
            </a:solidFill>
            <a:ln w="9525">
              <a:noFill/>
              <a:round/>
              <a:headEnd/>
              <a:tailEnd/>
            </a:ln>
            <a:effectLst/>
          </p:spPr>
          <p:txBody>
            <a:bodyPr wrap="none" anchor="ctr"/>
            <a:lstStyle/>
            <a:p>
              <a:pPr>
                <a:defRPr/>
              </a:pPr>
              <a:endParaRPr lang="zh-TW" altLang="en-US"/>
            </a:p>
          </p:txBody>
        </p:sp>
        <p:sp>
          <p:nvSpPr>
            <p:cNvPr id="4114" name="Oval 18"/>
            <p:cNvSpPr>
              <a:spLocks noChangeArrowheads="1"/>
            </p:cNvSpPr>
            <p:nvPr/>
          </p:nvSpPr>
          <p:spPr bwMode="auto">
            <a:xfrm>
              <a:off x="5360" y="1184"/>
              <a:ext cx="78" cy="78"/>
            </a:xfrm>
            <a:prstGeom prst="ellipse">
              <a:avLst/>
            </a:prstGeom>
            <a:solidFill>
              <a:schemeClr val="accent2"/>
            </a:solidFill>
            <a:ln w="9525">
              <a:noFill/>
              <a:round/>
              <a:headEnd/>
              <a:tailEnd/>
            </a:ln>
            <a:effectLst/>
          </p:spPr>
          <p:txBody>
            <a:bodyPr wrap="none" anchor="ctr"/>
            <a:lstStyle/>
            <a:p>
              <a:pPr>
                <a:defRPr/>
              </a:pPr>
              <a:endParaRPr lang="zh-TW" altLang="en-US"/>
            </a:p>
          </p:txBody>
        </p:sp>
        <p:sp>
          <p:nvSpPr>
            <p:cNvPr id="4115" name="Oval 19"/>
            <p:cNvSpPr>
              <a:spLocks noChangeArrowheads="1"/>
            </p:cNvSpPr>
            <p:nvPr/>
          </p:nvSpPr>
          <p:spPr bwMode="auto">
            <a:xfrm>
              <a:off x="5472" y="1184"/>
              <a:ext cx="78" cy="78"/>
            </a:xfrm>
            <a:prstGeom prst="ellipse">
              <a:avLst/>
            </a:prstGeom>
            <a:solidFill>
              <a:schemeClr val="accent2"/>
            </a:solidFill>
            <a:ln w="9525">
              <a:noFill/>
              <a:round/>
              <a:headEnd/>
              <a:tailEnd/>
            </a:ln>
            <a:effectLst/>
          </p:spPr>
          <p:txBody>
            <a:bodyPr wrap="none" anchor="ctr"/>
            <a:lstStyle/>
            <a:p>
              <a:pPr>
                <a:defRPr/>
              </a:pPr>
              <a:endParaRPr lang="zh-TW" altLang="en-US"/>
            </a:p>
          </p:txBody>
        </p:sp>
        <p:sp>
          <p:nvSpPr>
            <p:cNvPr id="4116" name="Oval 20"/>
            <p:cNvSpPr>
              <a:spLocks noChangeArrowheads="1"/>
            </p:cNvSpPr>
            <p:nvPr/>
          </p:nvSpPr>
          <p:spPr bwMode="auto">
            <a:xfrm>
              <a:off x="5584" y="1184"/>
              <a:ext cx="80" cy="78"/>
            </a:xfrm>
            <a:prstGeom prst="ellipse">
              <a:avLst/>
            </a:prstGeom>
            <a:solidFill>
              <a:schemeClr val="accent1"/>
            </a:solidFill>
            <a:ln w="9525">
              <a:noFill/>
              <a:round/>
              <a:headEnd/>
              <a:tailEnd/>
            </a:ln>
            <a:effectLst/>
          </p:spPr>
          <p:txBody>
            <a:bodyPr wrap="none" anchor="ctr"/>
            <a:lstStyle/>
            <a:p>
              <a:pPr>
                <a:defRPr/>
              </a:pPr>
              <a:endParaRPr lang="zh-TW" altLang="en-US"/>
            </a:p>
          </p:txBody>
        </p:sp>
        <p:sp>
          <p:nvSpPr>
            <p:cNvPr id="4117" name="Oval 21"/>
            <p:cNvSpPr>
              <a:spLocks noChangeArrowheads="1"/>
            </p:cNvSpPr>
            <p:nvPr/>
          </p:nvSpPr>
          <p:spPr bwMode="auto">
            <a:xfrm>
              <a:off x="5136" y="1296"/>
              <a:ext cx="80" cy="80"/>
            </a:xfrm>
            <a:prstGeom prst="ellipse">
              <a:avLst/>
            </a:prstGeom>
            <a:solidFill>
              <a:schemeClr val="tx2"/>
            </a:solidFill>
            <a:ln w="9525">
              <a:noFill/>
              <a:round/>
              <a:headEnd/>
              <a:tailEnd/>
            </a:ln>
            <a:effectLst/>
          </p:spPr>
          <p:txBody>
            <a:bodyPr wrap="none" anchor="ctr"/>
            <a:lstStyle/>
            <a:p>
              <a:pPr>
                <a:defRPr/>
              </a:pPr>
              <a:endParaRPr lang="zh-TW" altLang="en-US"/>
            </a:p>
          </p:txBody>
        </p:sp>
        <p:sp>
          <p:nvSpPr>
            <p:cNvPr id="4118" name="Oval 22"/>
            <p:cNvSpPr>
              <a:spLocks noChangeArrowheads="1"/>
            </p:cNvSpPr>
            <p:nvPr/>
          </p:nvSpPr>
          <p:spPr bwMode="auto">
            <a:xfrm>
              <a:off x="5248" y="1296"/>
              <a:ext cx="79" cy="80"/>
            </a:xfrm>
            <a:prstGeom prst="ellipse">
              <a:avLst/>
            </a:prstGeom>
            <a:solidFill>
              <a:schemeClr val="accent2"/>
            </a:solidFill>
            <a:ln w="9525">
              <a:noFill/>
              <a:round/>
              <a:headEnd/>
              <a:tailEnd/>
            </a:ln>
            <a:effectLst/>
          </p:spPr>
          <p:txBody>
            <a:bodyPr wrap="none" anchor="ctr"/>
            <a:lstStyle/>
            <a:p>
              <a:pPr>
                <a:defRPr/>
              </a:pPr>
              <a:endParaRPr lang="zh-TW" altLang="en-US"/>
            </a:p>
          </p:txBody>
        </p:sp>
        <p:sp>
          <p:nvSpPr>
            <p:cNvPr id="4119" name="Oval 23"/>
            <p:cNvSpPr>
              <a:spLocks noChangeArrowheads="1"/>
            </p:cNvSpPr>
            <p:nvPr/>
          </p:nvSpPr>
          <p:spPr bwMode="auto">
            <a:xfrm>
              <a:off x="5360" y="1296"/>
              <a:ext cx="78" cy="80"/>
            </a:xfrm>
            <a:prstGeom prst="ellipse">
              <a:avLst/>
            </a:prstGeom>
            <a:solidFill>
              <a:schemeClr val="accent2"/>
            </a:solidFill>
            <a:ln w="9525">
              <a:noFill/>
              <a:round/>
              <a:headEnd/>
              <a:tailEnd/>
            </a:ln>
            <a:effectLst/>
          </p:spPr>
          <p:txBody>
            <a:bodyPr wrap="none" anchor="ctr"/>
            <a:lstStyle/>
            <a:p>
              <a:pPr>
                <a:defRPr/>
              </a:pPr>
              <a:endParaRPr lang="zh-TW" altLang="en-US"/>
            </a:p>
          </p:txBody>
        </p:sp>
        <p:sp>
          <p:nvSpPr>
            <p:cNvPr id="4120" name="Oval 24"/>
            <p:cNvSpPr>
              <a:spLocks noChangeArrowheads="1"/>
            </p:cNvSpPr>
            <p:nvPr/>
          </p:nvSpPr>
          <p:spPr bwMode="auto">
            <a:xfrm>
              <a:off x="5472" y="1296"/>
              <a:ext cx="78" cy="80"/>
            </a:xfrm>
            <a:prstGeom prst="ellipse">
              <a:avLst/>
            </a:prstGeom>
            <a:solidFill>
              <a:schemeClr val="accent1"/>
            </a:solidFill>
            <a:ln w="9525">
              <a:noFill/>
              <a:round/>
              <a:headEnd/>
              <a:tailEnd/>
            </a:ln>
            <a:effectLst/>
          </p:spPr>
          <p:txBody>
            <a:bodyPr wrap="none" anchor="ctr"/>
            <a:lstStyle/>
            <a:p>
              <a:pPr>
                <a:defRPr/>
              </a:pPr>
              <a:endParaRPr lang="zh-TW" altLang="en-US"/>
            </a:p>
          </p:txBody>
        </p:sp>
        <p:sp>
          <p:nvSpPr>
            <p:cNvPr id="4121" name="Oval 25"/>
            <p:cNvSpPr>
              <a:spLocks noChangeArrowheads="1"/>
            </p:cNvSpPr>
            <p:nvPr/>
          </p:nvSpPr>
          <p:spPr bwMode="auto">
            <a:xfrm>
              <a:off x="5136" y="1408"/>
              <a:ext cx="80" cy="80"/>
            </a:xfrm>
            <a:prstGeom prst="ellipse">
              <a:avLst/>
            </a:prstGeom>
            <a:solidFill>
              <a:schemeClr val="accent2"/>
            </a:solidFill>
            <a:ln w="9525">
              <a:noFill/>
              <a:round/>
              <a:headEnd/>
              <a:tailEnd/>
            </a:ln>
            <a:effectLst/>
          </p:spPr>
          <p:txBody>
            <a:bodyPr wrap="none" anchor="ctr"/>
            <a:lstStyle/>
            <a:p>
              <a:pPr>
                <a:defRPr/>
              </a:pPr>
              <a:endParaRPr lang="zh-TW" altLang="en-US"/>
            </a:p>
          </p:txBody>
        </p:sp>
        <p:sp>
          <p:nvSpPr>
            <p:cNvPr id="4122" name="Oval 26"/>
            <p:cNvSpPr>
              <a:spLocks noChangeArrowheads="1"/>
            </p:cNvSpPr>
            <p:nvPr/>
          </p:nvSpPr>
          <p:spPr bwMode="auto">
            <a:xfrm>
              <a:off x="5248" y="1408"/>
              <a:ext cx="79" cy="80"/>
            </a:xfrm>
            <a:prstGeom prst="ellipse">
              <a:avLst/>
            </a:prstGeom>
            <a:solidFill>
              <a:schemeClr val="accent2"/>
            </a:solidFill>
            <a:ln w="9525">
              <a:noFill/>
              <a:round/>
              <a:headEnd/>
              <a:tailEnd/>
            </a:ln>
            <a:effectLst/>
          </p:spPr>
          <p:txBody>
            <a:bodyPr wrap="none" anchor="ctr"/>
            <a:lstStyle/>
            <a:p>
              <a:pPr>
                <a:defRPr/>
              </a:pPr>
              <a:endParaRPr lang="zh-TW" altLang="en-US"/>
            </a:p>
          </p:txBody>
        </p:sp>
        <p:sp>
          <p:nvSpPr>
            <p:cNvPr id="4123" name="Oval 27"/>
            <p:cNvSpPr>
              <a:spLocks noChangeArrowheads="1"/>
            </p:cNvSpPr>
            <p:nvPr/>
          </p:nvSpPr>
          <p:spPr bwMode="auto">
            <a:xfrm>
              <a:off x="5360" y="1408"/>
              <a:ext cx="78" cy="80"/>
            </a:xfrm>
            <a:prstGeom prst="ellipse">
              <a:avLst/>
            </a:prstGeom>
            <a:solidFill>
              <a:schemeClr val="accent1"/>
            </a:solidFill>
            <a:ln w="9525">
              <a:noFill/>
              <a:round/>
              <a:headEnd/>
              <a:tailEnd/>
            </a:ln>
            <a:effectLst/>
          </p:spPr>
          <p:txBody>
            <a:bodyPr wrap="none" anchor="ctr"/>
            <a:lstStyle/>
            <a:p>
              <a:pPr>
                <a:defRPr/>
              </a:pPr>
              <a:endParaRPr lang="zh-TW" altLang="en-US"/>
            </a:p>
          </p:txBody>
        </p:sp>
        <p:sp>
          <p:nvSpPr>
            <p:cNvPr id="4124" name="Oval 28"/>
            <p:cNvSpPr>
              <a:spLocks noChangeArrowheads="1"/>
            </p:cNvSpPr>
            <p:nvPr/>
          </p:nvSpPr>
          <p:spPr bwMode="auto">
            <a:xfrm>
              <a:off x="5472" y="1408"/>
              <a:ext cx="78" cy="80"/>
            </a:xfrm>
            <a:prstGeom prst="ellipse">
              <a:avLst/>
            </a:prstGeom>
            <a:solidFill>
              <a:schemeClr val="accent1"/>
            </a:solidFill>
            <a:ln w="9525">
              <a:noFill/>
              <a:round/>
              <a:headEnd/>
              <a:tailEnd/>
            </a:ln>
            <a:effectLst/>
          </p:spPr>
          <p:txBody>
            <a:bodyPr wrap="none" anchor="ctr"/>
            <a:lstStyle/>
            <a:p>
              <a:pPr>
                <a:defRPr/>
              </a:pPr>
              <a:endParaRPr lang="zh-TW" altLang="en-US"/>
            </a:p>
          </p:txBody>
        </p:sp>
        <p:sp>
          <p:nvSpPr>
            <p:cNvPr id="4125" name="Oval 29"/>
            <p:cNvSpPr>
              <a:spLocks noChangeArrowheads="1"/>
            </p:cNvSpPr>
            <p:nvPr/>
          </p:nvSpPr>
          <p:spPr bwMode="auto">
            <a:xfrm>
              <a:off x="5584" y="1408"/>
              <a:ext cx="80" cy="80"/>
            </a:xfrm>
            <a:prstGeom prst="ellipse">
              <a:avLst/>
            </a:prstGeom>
            <a:solidFill>
              <a:schemeClr val="folHlink"/>
            </a:solidFill>
            <a:ln w="9525">
              <a:noFill/>
              <a:round/>
              <a:headEnd/>
              <a:tailEnd/>
            </a:ln>
            <a:effectLst/>
          </p:spPr>
          <p:txBody>
            <a:bodyPr wrap="none" anchor="ctr"/>
            <a:lstStyle/>
            <a:p>
              <a:pPr>
                <a:defRPr/>
              </a:pPr>
              <a:endParaRPr lang="zh-TW" altLang="en-US"/>
            </a:p>
          </p:txBody>
        </p:sp>
        <p:sp>
          <p:nvSpPr>
            <p:cNvPr id="4126" name="Oval 30"/>
            <p:cNvSpPr>
              <a:spLocks noChangeArrowheads="1"/>
            </p:cNvSpPr>
            <p:nvPr/>
          </p:nvSpPr>
          <p:spPr bwMode="auto">
            <a:xfrm>
              <a:off x="5136" y="1520"/>
              <a:ext cx="80" cy="79"/>
            </a:xfrm>
            <a:prstGeom prst="ellipse">
              <a:avLst/>
            </a:prstGeom>
            <a:solidFill>
              <a:schemeClr val="accent2"/>
            </a:solidFill>
            <a:ln w="9525">
              <a:noFill/>
              <a:round/>
              <a:headEnd/>
              <a:tailEnd/>
            </a:ln>
            <a:effectLst/>
          </p:spPr>
          <p:txBody>
            <a:bodyPr wrap="none" anchor="ctr"/>
            <a:lstStyle/>
            <a:p>
              <a:pPr>
                <a:defRPr/>
              </a:pPr>
              <a:endParaRPr lang="zh-TW" altLang="en-US"/>
            </a:p>
          </p:txBody>
        </p:sp>
        <p:sp>
          <p:nvSpPr>
            <p:cNvPr id="4127" name="Oval 31"/>
            <p:cNvSpPr>
              <a:spLocks noChangeArrowheads="1"/>
            </p:cNvSpPr>
            <p:nvPr/>
          </p:nvSpPr>
          <p:spPr bwMode="auto">
            <a:xfrm>
              <a:off x="5248" y="1520"/>
              <a:ext cx="79" cy="79"/>
            </a:xfrm>
            <a:prstGeom prst="ellipse">
              <a:avLst/>
            </a:prstGeom>
            <a:solidFill>
              <a:schemeClr val="accent1"/>
            </a:solidFill>
            <a:ln w="9525">
              <a:noFill/>
              <a:round/>
              <a:headEnd/>
              <a:tailEnd/>
            </a:ln>
            <a:effectLst/>
          </p:spPr>
          <p:txBody>
            <a:bodyPr wrap="none" anchor="ctr"/>
            <a:lstStyle/>
            <a:p>
              <a:pPr>
                <a:defRPr/>
              </a:pPr>
              <a:endParaRPr lang="zh-TW" altLang="en-US"/>
            </a:p>
          </p:txBody>
        </p:sp>
        <p:sp>
          <p:nvSpPr>
            <p:cNvPr id="4128" name="Oval 32"/>
            <p:cNvSpPr>
              <a:spLocks noChangeArrowheads="1"/>
            </p:cNvSpPr>
            <p:nvPr/>
          </p:nvSpPr>
          <p:spPr bwMode="auto">
            <a:xfrm>
              <a:off x="5360" y="1520"/>
              <a:ext cx="78" cy="79"/>
            </a:xfrm>
            <a:prstGeom prst="ellipse">
              <a:avLst/>
            </a:prstGeom>
            <a:solidFill>
              <a:schemeClr val="accent1"/>
            </a:solidFill>
            <a:ln w="9525">
              <a:noFill/>
              <a:round/>
              <a:headEnd/>
              <a:tailEnd/>
            </a:ln>
            <a:effectLst/>
          </p:spPr>
          <p:txBody>
            <a:bodyPr wrap="none" anchor="ctr"/>
            <a:lstStyle/>
            <a:p>
              <a:pPr>
                <a:defRPr/>
              </a:pPr>
              <a:endParaRPr lang="zh-TW" altLang="en-US"/>
            </a:p>
          </p:txBody>
        </p:sp>
        <p:sp>
          <p:nvSpPr>
            <p:cNvPr id="4129" name="Oval 33"/>
            <p:cNvSpPr>
              <a:spLocks noChangeArrowheads="1"/>
            </p:cNvSpPr>
            <p:nvPr/>
          </p:nvSpPr>
          <p:spPr bwMode="auto">
            <a:xfrm>
              <a:off x="5472" y="1520"/>
              <a:ext cx="78" cy="79"/>
            </a:xfrm>
            <a:prstGeom prst="ellipse">
              <a:avLst/>
            </a:prstGeom>
            <a:solidFill>
              <a:schemeClr val="folHlink"/>
            </a:solidFill>
            <a:ln w="9525">
              <a:noFill/>
              <a:round/>
              <a:headEnd/>
              <a:tailEnd/>
            </a:ln>
            <a:effectLst/>
          </p:spPr>
          <p:txBody>
            <a:bodyPr wrap="none" anchor="ctr"/>
            <a:lstStyle/>
            <a:p>
              <a:pPr>
                <a:defRPr/>
              </a:pPr>
              <a:endParaRPr lang="zh-TW" altLang="en-US"/>
            </a:p>
          </p:txBody>
        </p:sp>
        <p:sp>
          <p:nvSpPr>
            <p:cNvPr id="4130" name="Oval 34"/>
            <p:cNvSpPr>
              <a:spLocks noChangeArrowheads="1"/>
            </p:cNvSpPr>
            <p:nvPr/>
          </p:nvSpPr>
          <p:spPr bwMode="auto">
            <a:xfrm>
              <a:off x="5136" y="1632"/>
              <a:ext cx="80" cy="78"/>
            </a:xfrm>
            <a:prstGeom prst="ellipse">
              <a:avLst/>
            </a:prstGeom>
            <a:solidFill>
              <a:schemeClr val="accent1"/>
            </a:solidFill>
            <a:ln w="9525">
              <a:noFill/>
              <a:round/>
              <a:headEnd/>
              <a:tailEnd/>
            </a:ln>
            <a:effectLst/>
          </p:spPr>
          <p:txBody>
            <a:bodyPr wrap="none" anchor="ctr"/>
            <a:lstStyle/>
            <a:p>
              <a:pPr>
                <a:defRPr/>
              </a:pPr>
              <a:endParaRPr lang="zh-TW" altLang="en-US"/>
            </a:p>
          </p:txBody>
        </p:sp>
        <p:sp>
          <p:nvSpPr>
            <p:cNvPr id="4131" name="Oval 35"/>
            <p:cNvSpPr>
              <a:spLocks noChangeArrowheads="1"/>
            </p:cNvSpPr>
            <p:nvPr/>
          </p:nvSpPr>
          <p:spPr bwMode="auto">
            <a:xfrm>
              <a:off x="5248" y="1632"/>
              <a:ext cx="79" cy="78"/>
            </a:xfrm>
            <a:prstGeom prst="ellipse">
              <a:avLst/>
            </a:prstGeom>
            <a:solidFill>
              <a:schemeClr val="accent1"/>
            </a:solidFill>
            <a:ln w="9525">
              <a:noFill/>
              <a:round/>
              <a:headEnd/>
              <a:tailEnd/>
            </a:ln>
            <a:effectLst/>
          </p:spPr>
          <p:txBody>
            <a:bodyPr wrap="none" anchor="ctr"/>
            <a:lstStyle/>
            <a:p>
              <a:pPr>
                <a:defRPr/>
              </a:pPr>
              <a:endParaRPr lang="zh-TW" altLang="en-US"/>
            </a:p>
          </p:txBody>
        </p:sp>
        <p:sp>
          <p:nvSpPr>
            <p:cNvPr id="4132" name="Oval 36"/>
            <p:cNvSpPr>
              <a:spLocks noChangeArrowheads="1"/>
            </p:cNvSpPr>
            <p:nvPr/>
          </p:nvSpPr>
          <p:spPr bwMode="auto">
            <a:xfrm>
              <a:off x="5360" y="1632"/>
              <a:ext cx="78" cy="78"/>
            </a:xfrm>
            <a:prstGeom prst="ellipse">
              <a:avLst/>
            </a:prstGeom>
            <a:solidFill>
              <a:schemeClr val="folHlink"/>
            </a:solidFill>
            <a:ln w="9525">
              <a:noFill/>
              <a:round/>
              <a:headEnd/>
              <a:tailEnd/>
            </a:ln>
            <a:effectLst/>
          </p:spPr>
          <p:txBody>
            <a:bodyPr wrap="none" anchor="ctr"/>
            <a:lstStyle/>
            <a:p>
              <a:pPr>
                <a:defRPr/>
              </a:pPr>
              <a:endParaRPr lang="zh-TW" altLang="en-US"/>
            </a:p>
          </p:txBody>
        </p:sp>
        <p:sp>
          <p:nvSpPr>
            <p:cNvPr id="4133" name="Oval 37"/>
            <p:cNvSpPr>
              <a:spLocks noChangeArrowheads="1"/>
            </p:cNvSpPr>
            <p:nvPr/>
          </p:nvSpPr>
          <p:spPr bwMode="auto">
            <a:xfrm>
              <a:off x="5472" y="1632"/>
              <a:ext cx="78" cy="78"/>
            </a:xfrm>
            <a:prstGeom prst="ellipse">
              <a:avLst/>
            </a:prstGeom>
            <a:solidFill>
              <a:schemeClr val="folHlink"/>
            </a:solidFill>
            <a:ln w="9525">
              <a:noFill/>
              <a:round/>
              <a:headEnd/>
              <a:tailEnd/>
            </a:ln>
            <a:effectLst/>
          </p:spPr>
          <p:txBody>
            <a:bodyPr wrap="none" anchor="ctr"/>
            <a:lstStyle/>
            <a:p>
              <a:pPr>
                <a:defRPr/>
              </a:pPr>
              <a:endParaRPr lang="zh-TW" altLang="en-US"/>
            </a:p>
          </p:txBody>
        </p:sp>
        <p:sp>
          <p:nvSpPr>
            <p:cNvPr id="4134" name="Oval 38"/>
            <p:cNvSpPr>
              <a:spLocks noChangeArrowheads="1"/>
            </p:cNvSpPr>
            <p:nvPr/>
          </p:nvSpPr>
          <p:spPr bwMode="auto">
            <a:xfrm>
              <a:off x="5248" y="1744"/>
              <a:ext cx="79" cy="80"/>
            </a:xfrm>
            <a:prstGeom prst="ellipse">
              <a:avLst/>
            </a:prstGeom>
            <a:solidFill>
              <a:schemeClr val="folHlink"/>
            </a:solidFill>
            <a:ln w="9525">
              <a:noFill/>
              <a:round/>
              <a:headEnd/>
              <a:tailEnd/>
            </a:ln>
            <a:effectLst/>
          </p:spPr>
          <p:txBody>
            <a:bodyPr wrap="none" anchor="ctr"/>
            <a:lstStyle/>
            <a:p>
              <a:pPr>
                <a:defRPr/>
              </a:pPr>
              <a:endParaRPr lang="zh-TW" altLang="en-US"/>
            </a:p>
          </p:txBody>
        </p:sp>
        <p:sp>
          <p:nvSpPr>
            <p:cNvPr id="4135" name="Oval 39"/>
            <p:cNvSpPr>
              <a:spLocks noChangeArrowheads="1"/>
            </p:cNvSpPr>
            <p:nvPr/>
          </p:nvSpPr>
          <p:spPr bwMode="auto">
            <a:xfrm>
              <a:off x="5472" y="1744"/>
              <a:ext cx="78" cy="80"/>
            </a:xfrm>
            <a:prstGeom prst="ellipse">
              <a:avLst/>
            </a:prstGeom>
            <a:solidFill>
              <a:schemeClr val="folHlink"/>
            </a:solidFill>
            <a:ln w="9525">
              <a:noFill/>
              <a:round/>
              <a:headEnd/>
              <a:tailEnd/>
            </a:ln>
            <a:effectLst/>
          </p:spPr>
          <p:txBody>
            <a:bodyPr wrap="none" anchor="ctr"/>
            <a:lstStyle/>
            <a:p>
              <a:pPr>
                <a:defRPr/>
              </a:pPr>
              <a:endParaRPr lang="zh-TW" altLang="en-US"/>
            </a:p>
          </p:txBody>
        </p:sp>
      </p:grpSp>
    </p:spTree>
  </p:cSld>
  <p:clrMap bg1="lt1" tx1="dk1" bg2="lt2" tx2="dk2" accent1="accent1" accent2="accent2" accent3="accent3" accent4="accent4" accent5="accent5" accent6="accent6" hlink="hlink" folHlink="folHlink"/>
  <p:sldLayoutIdLst>
    <p:sldLayoutId id="2147483693"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 id="2147483690" r:id="rId12"/>
    <p:sldLayoutId id="2147483691" r:id="rId13"/>
    <p:sldLayoutId id="2147483692" r:id="rId14"/>
  </p:sldLayoutIdLst>
  <p:timing>
    <p:tnLst>
      <p:par>
        <p:cTn id="1" dur="indefinite" restart="never" nodeType="tmRoot"/>
      </p:par>
    </p:tnLst>
  </p:timing>
  <p:hf hdr="0" ftr="0" dt="0"/>
  <p:txStyles>
    <p:titleStyle>
      <a:lvl1pPr algn="l" rtl="0" eaLnBrk="0" fontAlgn="base" hangingPunct="0">
        <a:spcBef>
          <a:spcPct val="0"/>
        </a:spcBef>
        <a:spcAft>
          <a:spcPct val="0"/>
        </a:spcAft>
        <a:defRPr kumimoji="1" sz="3900" b="1">
          <a:solidFill>
            <a:schemeClr val="tx2"/>
          </a:solidFill>
          <a:latin typeface="+mj-lt"/>
          <a:ea typeface="+mj-ea"/>
          <a:cs typeface="+mj-cs"/>
        </a:defRPr>
      </a:lvl1pPr>
      <a:lvl2pPr algn="l" rtl="0" eaLnBrk="0" fontAlgn="base" hangingPunct="0">
        <a:spcBef>
          <a:spcPct val="0"/>
        </a:spcBef>
        <a:spcAft>
          <a:spcPct val="0"/>
        </a:spcAft>
        <a:defRPr kumimoji="1" sz="3900" b="1">
          <a:solidFill>
            <a:schemeClr val="tx2"/>
          </a:solidFill>
          <a:latin typeface="Arial" charset="0"/>
          <a:ea typeface="新細明體" pitchFamily="18" charset="-120"/>
        </a:defRPr>
      </a:lvl2pPr>
      <a:lvl3pPr algn="l" rtl="0" eaLnBrk="0" fontAlgn="base" hangingPunct="0">
        <a:spcBef>
          <a:spcPct val="0"/>
        </a:spcBef>
        <a:spcAft>
          <a:spcPct val="0"/>
        </a:spcAft>
        <a:defRPr kumimoji="1" sz="3900" b="1">
          <a:solidFill>
            <a:schemeClr val="tx2"/>
          </a:solidFill>
          <a:latin typeface="Arial" charset="0"/>
          <a:ea typeface="新細明體" pitchFamily="18" charset="-120"/>
        </a:defRPr>
      </a:lvl3pPr>
      <a:lvl4pPr algn="l" rtl="0" eaLnBrk="0" fontAlgn="base" hangingPunct="0">
        <a:spcBef>
          <a:spcPct val="0"/>
        </a:spcBef>
        <a:spcAft>
          <a:spcPct val="0"/>
        </a:spcAft>
        <a:defRPr kumimoji="1" sz="3900" b="1">
          <a:solidFill>
            <a:schemeClr val="tx2"/>
          </a:solidFill>
          <a:latin typeface="Arial" charset="0"/>
          <a:ea typeface="新細明體" pitchFamily="18" charset="-120"/>
        </a:defRPr>
      </a:lvl4pPr>
      <a:lvl5pPr algn="l" rtl="0" eaLnBrk="0" fontAlgn="base" hangingPunct="0">
        <a:spcBef>
          <a:spcPct val="0"/>
        </a:spcBef>
        <a:spcAft>
          <a:spcPct val="0"/>
        </a:spcAft>
        <a:defRPr kumimoji="1" sz="3900" b="1">
          <a:solidFill>
            <a:schemeClr val="tx2"/>
          </a:solidFill>
          <a:latin typeface="Arial" charset="0"/>
          <a:ea typeface="新細明體" pitchFamily="18" charset="-120"/>
        </a:defRPr>
      </a:lvl5pPr>
      <a:lvl6pPr marL="457200" algn="l" rtl="0" fontAlgn="base">
        <a:spcBef>
          <a:spcPct val="0"/>
        </a:spcBef>
        <a:spcAft>
          <a:spcPct val="0"/>
        </a:spcAft>
        <a:defRPr kumimoji="1" sz="3900" b="1">
          <a:solidFill>
            <a:schemeClr val="tx2"/>
          </a:solidFill>
          <a:latin typeface="Arial" charset="0"/>
          <a:ea typeface="新細明體" pitchFamily="18" charset="-120"/>
        </a:defRPr>
      </a:lvl6pPr>
      <a:lvl7pPr marL="914400" algn="l" rtl="0" fontAlgn="base">
        <a:spcBef>
          <a:spcPct val="0"/>
        </a:spcBef>
        <a:spcAft>
          <a:spcPct val="0"/>
        </a:spcAft>
        <a:defRPr kumimoji="1" sz="3900" b="1">
          <a:solidFill>
            <a:schemeClr val="tx2"/>
          </a:solidFill>
          <a:latin typeface="Arial" charset="0"/>
          <a:ea typeface="新細明體" pitchFamily="18" charset="-120"/>
        </a:defRPr>
      </a:lvl7pPr>
      <a:lvl8pPr marL="1371600" algn="l" rtl="0" fontAlgn="base">
        <a:spcBef>
          <a:spcPct val="0"/>
        </a:spcBef>
        <a:spcAft>
          <a:spcPct val="0"/>
        </a:spcAft>
        <a:defRPr kumimoji="1" sz="3900" b="1">
          <a:solidFill>
            <a:schemeClr val="tx2"/>
          </a:solidFill>
          <a:latin typeface="Arial" charset="0"/>
          <a:ea typeface="新細明體" pitchFamily="18" charset="-120"/>
        </a:defRPr>
      </a:lvl8pPr>
      <a:lvl9pPr marL="1828800" algn="l" rtl="0" fontAlgn="base">
        <a:spcBef>
          <a:spcPct val="0"/>
        </a:spcBef>
        <a:spcAft>
          <a:spcPct val="0"/>
        </a:spcAft>
        <a:defRPr kumimoji="1" sz="3900" b="1">
          <a:solidFill>
            <a:schemeClr val="tx2"/>
          </a:solidFill>
          <a:latin typeface="Arial" charset="0"/>
          <a:ea typeface="新細明體" pitchFamily="18" charset="-120"/>
        </a:defRPr>
      </a:lvl9pPr>
    </p:titleStyle>
    <p:bodyStyle>
      <a:lvl1pPr marL="342900" indent="-342900" algn="l" rtl="0" eaLnBrk="0" fontAlgn="base" hangingPunct="0">
        <a:spcBef>
          <a:spcPct val="20000"/>
        </a:spcBef>
        <a:spcAft>
          <a:spcPct val="0"/>
        </a:spcAft>
        <a:buClr>
          <a:schemeClr val="tx2"/>
        </a:buClr>
        <a:buSzPct val="70000"/>
        <a:buFont typeface="Wingdings" pitchFamily="2" charset="2"/>
        <a:buChar char="l"/>
        <a:defRPr kumimoji="1" sz="3000">
          <a:solidFill>
            <a:schemeClr val="tx1"/>
          </a:solidFill>
          <a:latin typeface="+mn-lt"/>
          <a:ea typeface="+mn-ea"/>
          <a:cs typeface="+mn-cs"/>
        </a:defRPr>
      </a:lvl1pPr>
      <a:lvl2pPr marL="692150" indent="-347663" algn="l" rtl="0" eaLnBrk="0" fontAlgn="base" hangingPunct="0">
        <a:spcBef>
          <a:spcPct val="20000"/>
        </a:spcBef>
        <a:spcAft>
          <a:spcPct val="0"/>
        </a:spcAft>
        <a:buClr>
          <a:schemeClr val="accent2"/>
        </a:buClr>
        <a:buSzPct val="70000"/>
        <a:buFont typeface="Wingdings" pitchFamily="2" charset="2"/>
        <a:buChar char="l"/>
        <a:defRPr kumimoji="1" sz="2600">
          <a:solidFill>
            <a:schemeClr val="tx1"/>
          </a:solidFill>
          <a:latin typeface="+mn-lt"/>
          <a:ea typeface="+mn-ea"/>
        </a:defRPr>
      </a:lvl2pPr>
      <a:lvl3pPr marL="987425" indent="-293688" algn="l" rtl="0" eaLnBrk="0" fontAlgn="base" hangingPunct="0">
        <a:spcBef>
          <a:spcPct val="20000"/>
        </a:spcBef>
        <a:spcAft>
          <a:spcPct val="0"/>
        </a:spcAft>
        <a:buClr>
          <a:schemeClr val="accent1"/>
        </a:buClr>
        <a:buSzPct val="70000"/>
        <a:buFont typeface="Wingdings" pitchFamily="2" charset="2"/>
        <a:buChar char="l"/>
        <a:defRPr kumimoji="1" sz="2300">
          <a:solidFill>
            <a:schemeClr val="tx1"/>
          </a:solidFill>
          <a:latin typeface="+mn-lt"/>
          <a:ea typeface="+mn-ea"/>
        </a:defRPr>
      </a:lvl3pPr>
      <a:lvl4pPr marL="1281113" indent="-292100" algn="l" rtl="0" eaLnBrk="0" fontAlgn="base" hangingPunct="0">
        <a:spcBef>
          <a:spcPct val="20000"/>
        </a:spcBef>
        <a:spcAft>
          <a:spcPct val="0"/>
        </a:spcAft>
        <a:buClr>
          <a:schemeClr val="tx2"/>
        </a:buClr>
        <a:buSzPct val="75000"/>
        <a:buFont typeface="Wingdings" pitchFamily="2" charset="2"/>
        <a:buChar char="§"/>
        <a:defRPr kumimoji="1" sz="2000">
          <a:solidFill>
            <a:schemeClr val="tx1"/>
          </a:solidFill>
          <a:latin typeface="+mn-lt"/>
          <a:ea typeface="+mn-ea"/>
        </a:defRPr>
      </a:lvl4pPr>
      <a:lvl5pPr marL="1598613" indent="-315913" algn="l" rtl="0" eaLnBrk="0" fontAlgn="base" hangingPunct="0">
        <a:spcBef>
          <a:spcPct val="20000"/>
        </a:spcBef>
        <a:spcAft>
          <a:spcPct val="0"/>
        </a:spcAft>
        <a:buClr>
          <a:schemeClr val="folHlink"/>
        </a:buClr>
        <a:buSzPct val="80000"/>
        <a:buFont typeface="Wingdings" pitchFamily="2" charset="2"/>
        <a:buChar char="§"/>
        <a:defRPr kumimoji="1" sz="2000">
          <a:solidFill>
            <a:schemeClr val="tx1"/>
          </a:solidFill>
          <a:latin typeface="+mn-lt"/>
          <a:ea typeface="+mn-ea"/>
        </a:defRPr>
      </a:lvl5pPr>
      <a:lvl6pPr marL="2055813" indent="-315913" algn="l" rtl="0" fontAlgn="base">
        <a:spcBef>
          <a:spcPct val="20000"/>
        </a:spcBef>
        <a:spcAft>
          <a:spcPct val="0"/>
        </a:spcAft>
        <a:buClr>
          <a:schemeClr val="folHlink"/>
        </a:buClr>
        <a:buSzPct val="80000"/>
        <a:buFont typeface="Wingdings" pitchFamily="2" charset="2"/>
        <a:buChar char="§"/>
        <a:defRPr kumimoji="1" sz="2000">
          <a:solidFill>
            <a:schemeClr val="tx1"/>
          </a:solidFill>
          <a:latin typeface="+mn-lt"/>
          <a:ea typeface="+mn-ea"/>
        </a:defRPr>
      </a:lvl6pPr>
      <a:lvl7pPr marL="2513013" indent="-315913" algn="l" rtl="0" fontAlgn="base">
        <a:spcBef>
          <a:spcPct val="20000"/>
        </a:spcBef>
        <a:spcAft>
          <a:spcPct val="0"/>
        </a:spcAft>
        <a:buClr>
          <a:schemeClr val="folHlink"/>
        </a:buClr>
        <a:buSzPct val="80000"/>
        <a:buFont typeface="Wingdings" pitchFamily="2" charset="2"/>
        <a:buChar char="§"/>
        <a:defRPr kumimoji="1" sz="2000">
          <a:solidFill>
            <a:schemeClr val="tx1"/>
          </a:solidFill>
          <a:latin typeface="+mn-lt"/>
          <a:ea typeface="+mn-ea"/>
        </a:defRPr>
      </a:lvl7pPr>
      <a:lvl8pPr marL="2970213" indent="-315913" algn="l" rtl="0" fontAlgn="base">
        <a:spcBef>
          <a:spcPct val="20000"/>
        </a:spcBef>
        <a:spcAft>
          <a:spcPct val="0"/>
        </a:spcAft>
        <a:buClr>
          <a:schemeClr val="folHlink"/>
        </a:buClr>
        <a:buSzPct val="80000"/>
        <a:buFont typeface="Wingdings" pitchFamily="2" charset="2"/>
        <a:buChar char="§"/>
        <a:defRPr kumimoji="1" sz="2000">
          <a:solidFill>
            <a:schemeClr val="tx1"/>
          </a:solidFill>
          <a:latin typeface="+mn-lt"/>
          <a:ea typeface="+mn-ea"/>
        </a:defRPr>
      </a:lvl8pPr>
      <a:lvl9pPr marL="3427413" indent="-315913" algn="l" rtl="0" fontAlgn="base">
        <a:spcBef>
          <a:spcPct val="20000"/>
        </a:spcBef>
        <a:spcAft>
          <a:spcPct val="0"/>
        </a:spcAft>
        <a:buClr>
          <a:schemeClr val="folHlink"/>
        </a:buClr>
        <a:buSzPct val="80000"/>
        <a:buFont typeface="Wingdings" pitchFamily="2" charset="2"/>
        <a:buChar char="§"/>
        <a:defRPr kumimoji="1" sz="2000">
          <a:solidFill>
            <a:schemeClr val="tx1"/>
          </a:solidFill>
          <a:latin typeface="+mn-lt"/>
          <a:ea typeface="+mn-ea"/>
        </a:defRPr>
      </a:lvl9pPr>
    </p:bodyStyle>
    <p:other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13.xml"/><Relationship Id="rId1" Type="http://schemas.openxmlformats.org/officeDocument/2006/relationships/vmlDrawing" Target="../drawings/vmlDrawing1.v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Layout" Target="../slideLayouts/slideLayout13.xml"/><Relationship Id="rId1" Type="http://schemas.openxmlformats.org/officeDocument/2006/relationships/vmlDrawing" Target="../drawings/vmlDrawing2.vml"/></Relationships>
</file>

<file path=ppt/slides/_rels/slide16.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Layout" Target="../slideLayouts/slideLayout12.xml"/><Relationship Id="rId1" Type="http://schemas.openxmlformats.org/officeDocument/2006/relationships/vmlDrawing" Target="../drawings/vmlDrawing3.vml"/><Relationship Id="rId5" Type="http://schemas.openxmlformats.org/officeDocument/2006/relationships/oleObject" Target="../embeddings/oleObject5.bin"/><Relationship Id="rId4" Type="http://schemas.openxmlformats.org/officeDocument/2006/relationships/oleObject" Target="../embeddings/oleObject4.bin"/></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7"/>
          <p:cNvSpPr>
            <a:spLocks noGrp="1" noChangeArrowheads="1"/>
          </p:cNvSpPr>
          <p:nvPr>
            <p:ph type="sldNum" sz="quarter" idx="12"/>
          </p:nvPr>
        </p:nvSpPr>
        <p:spPr>
          <a:noFill/>
        </p:spPr>
        <p:txBody>
          <a:bodyPr/>
          <a:lstStyle/>
          <a:p>
            <a:fld id="{8D7CFA3D-AE98-4D3D-A85A-960B2561B2BF}" type="slidenum">
              <a:rPr lang="en-US" altLang="zh-TW" smtClean="0"/>
              <a:pPr/>
              <a:t>1</a:t>
            </a:fld>
            <a:endParaRPr lang="en-US" altLang="zh-TW" smtClean="0"/>
          </a:p>
        </p:txBody>
      </p:sp>
      <p:sp>
        <p:nvSpPr>
          <p:cNvPr id="8195" name="Rectangle 2"/>
          <p:cNvSpPr>
            <a:spLocks noGrp="1" noChangeArrowheads="1"/>
          </p:cNvSpPr>
          <p:nvPr>
            <p:ph type="ctrTitle"/>
          </p:nvPr>
        </p:nvSpPr>
        <p:spPr>
          <a:xfrm>
            <a:off x="323849" y="676894"/>
            <a:ext cx="7110103" cy="1923431"/>
          </a:xfrm>
        </p:spPr>
        <p:txBody>
          <a:bodyPr/>
          <a:lstStyle/>
          <a:p>
            <a:pPr algn="l" eaLnBrk="1" hangingPunct="1"/>
            <a:r>
              <a:rPr lang="zh-TW" altLang="en-US" sz="2800" dirty="0" smtClean="0">
                <a:solidFill>
                  <a:srgbClr val="660066"/>
                </a:solidFill>
                <a:latin typeface="+mn-lt"/>
              </a:rPr>
              <a:t>經濟學</a:t>
            </a:r>
            <a:r>
              <a:rPr lang="en-US" altLang="zh-TW" sz="2800" dirty="0" smtClean="0">
                <a:solidFill>
                  <a:srgbClr val="660066"/>
                </a:solidFill>
                <a:latin typeface="+mn-lt"/>
              </a:rPr>
              <a:t/>
            </a:r>
            <a:br>
              <a:rPr lang="en-US" altLang="zh-TW" sz="2800" dirty="0" smtClean="0">
                <a:solidFill>
                  <a:srgbClr val="660066"/>
                </a:solidFill>
                <a:latin typeface="+mn-lt"/>
              </a:rPr>
            </a:br>
            <a:r>
              <a:rPr lang="zh-TW" altLang="en-US" sz="2800" dirty="0" smtClean="0">
                <a:solidFill>
                  <a:srgbClr val="660066"/>
                </a:solidFill>
                <a:latin typeface="+mn-lt"/>
              </a:rPr>
              <a:t/>
            </a:r>
            <a:br>
              <a:rPr lang="zh-TW" altLang="en-US" sz="2800" dirty="0" smtClean="0">
                <a:solidFill>
                  <a:srgbClr val="660066"/>
                </a:solidFill>
                <a:latin typeface="+mn-lt"/>
              </a:rPr>
            </a:br>
            <a:r>
              <a:rPr lang="en-US" altLang="zh-TW" sz="6000" dirty="0" smtClean="0">
                <a:solidFill>
                  <a:srgbClr val="660066"/>
                </a:solidFill>
                <a:latin typeface="+mn-lt"/>
              </a:rPr>
              <a:t>11  </a:t>
            </a:r>
            <a:r>
              <a:rPr lang="zh-TW" altLang="en-US" sz="6000" dirty="0" smtClean="0">
                <a:solidFill>
                  <a:srgbClr val="660066"/>
                </a:solidFill>
                <a:latin typeface="+mn-lt"/>
              </a:rPr>
              <a:t>經濟成長</a:t>
            </a:r>
          </a:p>
        </p:txBody>
      </p:sp>
      <p:sp>
        <p:nvSpPr>
          <p:cNvPr id="8196" name="內容版面配置區 2"/>
          <p:cNvSpPr>
            <a:spLocks/>
          </p:cNvSpPr>
          <p:nvPr/>
        </p:nvSpPr>
        <p:spPr bwMode="auto">
          <a:xfrm>
            <a:off x="1816100" y="3035300"/>
            <a:ext cx="5499100" cy="2552700"/>
          </a:xfrm>
          <a:prstGeom prst="rect">
            <a:avLst/>
          </a:prstGeom>
          <a:noFill/>
          <a:ln w="9525">
            <a:noFill/>
            <a:miter lim="800000"/>
            <a:headEnd/>
            <a:tailEnd/>
          </a:ln>
        </p:spPr>
        <p:txBody>
          <a:bodyPr/>
          <a:lstStyle/>
          <a:p>
            <a:pPr marL="609600" indent="-609600">
              <a:spcBef>
                <a:spcPct val="20000"/>
              </a:spcBef>
              <a:buClr>
                <a:schemeClr val="tx2"/>
              </a:buClr>
              <a:buSzPct val="70000"/>
              <a:buFont typeface="Wingdings" pitchFamily="2" charset="2"/>
              <a:buNone/>
            </a:pPr>
            <a:r>
              <a:rPr lang="zh-TW" altLang="en-US" sz="2400" b="1" dirty="0" smtClean="0">
                <a:solidFill>
                  <a:srgbClr val="800080"/>
                </a:solidFill>
                <a:latin typeface="+mn-lt"/>
              </a:rPr>
              <a:t>黃春興</a:t>
            </a:r>
            <a:endParaRPr lang="en-US" altLang="zh-TW" sz="2400" b="1" dirty="0" smtClean="0">
              <a:solidFill>
                <a:srgbClr val="800080"/>
              </a:solidFill>
              <a:latin typeface="+mn-lt"/>
            </a:endParaRPr>
          </a:p>
          <a:p>
            <a:pPr marL="609600" indent="-609600">
              <a:spcBef>
                <a:spcPct val="20000"/>
              </a:spcBef>
              <a:buClr>
                <a:schemeClr val="tx2"/>
              </a:buClr>
              <a:buSzPct val="70000"/>
              <a:buFont typeface="Wingdings" pitchFamily="2" charset="2"/>
              <a:buNone/>
            </a:pPr>
            <a:r>
              <a:rPr lang="zh-TW" altLang="en-US" sz="2400" b="1" dirty="0" smtClean="0">
                <a:solidFill>
                  <a:srgbClr val="800080"/>
                </a:solidFill>
                <a:latin typeface="+mn-lt"/>
              </a:rPr>
              <a:t>台</a:t>
            </a:r>
            <a:r>
              <a:rPr lang="zh-TW" altLang="en-US" sz="2400" b="1" dirty="0">
                <a:solidFill>
                  <a:srgbClr val="800080"/>
                </a:solidFill>
                <a:latin typeface="+mn-lt"/>
              </a:rPr>
              <a:t>積館 </a:t>
            </a:r>
            <a:r>
              <a:rPr lang="en-US" altLang="zh-TW" sz="2400" b="1" dirty="0">
                <a:solidFill>
                  <a:srgbClr val="800080"/>
                </a:solidFill>
                <a:latin typeface="+mn-lt"/>
              </a:rPr>
              <a:t>717</a:t>
            </a:r>
            <a:r>
              <a:rPr lang="zh-TW" altLang="en-US" sz="2400" b="1" dirty="0" smtClean="0">
                <a:solidFill>
                  <a:srgbClr val="800080"/>
                </a:solidFill>
                <a:latin typeface="+mn-lt"/>
              </a:rPr>
              <a:t>室 </a:t>
            </a:r>
            <a:endParaRPr lang="en-US" altLang="zh-TW" sz="2400" b="1" dirty="0" smtClean="0">
              <a:solidFill>
                <a:srgbClr val="800080"/>
              </a:solidFill>
              <a:latin typeface="+mn-lt"/>
            </a:endParaRPr>
          </a:p>
          <a:p>
            <a:pPr marL="609600" indent="-609600">
              <a:spcBef>
                <a:spcPct val="20000"/>
              </a:spcBef>
              <a:buClr>
                <a:schemeClr val="tx2"/>
              </a:buClr>
              <a:buSzPct val="70000"/>
              <a:buFont typeface="Wingdings" pitchFamily="2" charset="2"/>
              <a:buNone/>
            </a:pPr>
            <a:r>
              <a:rPr lang="en-US" altLang="zh-TW" sz="2400" b="1" dirty="0" smtClean="0">
                <a:solidFill>
                  <a:srgbClr val="800080"/>
                </a:solidFill>
                <a:latin typeface="+mn-lt"/>
              </a:rPr>
              <a:t>cshwang@mx.nthu.edu.tw</a:t>
            </a:r>
            <a:endParaRPr lang="en-US" altLang="zh-TW" sz="2400" b="1" dirty="0">
              <a:solidFill>
                <a:srgbClr val="800080"/>
              </a:solidFill>
              <a:latin typeface="+mn-lt"/>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7"/>
          <p:cNvSpPr>
            <a:spLocks noGrp="1" noChangeArrowheads="1"/>
          </p:cNvSpPr>
          <p:nvPr>
            <p:ph type="sldNum" sz="quarter" idx="12"/>
          </p:nvPr>
        </p:nvSpPr>
        <p:spPr>
          <a:noFill/>
        </p:spPr>
        <p:txBody>
          <a:bodyPr/>
          <a:lstStyle/>
          <a:p>
            <a:fld id="{78040730-5A0F-40E3-A6AD-65316732DAF2}" type="slidenum">
              <a:rPr lang="en-US" altLang="zh-TW" smtClean="0"/>
              <a:pPr/>
              <a:t>10</a:t>
            </a:fld>
            <a:endParaRPr lang="en-US" altLang="zh-TW" smtClean="0"/>
          </a:p>
        </p:txBody>
      </p:sp>
      <p:sp>
        <p:nvSpPr>
          <p:cNvPr id="20483" name="Rectangle 2"/>
          <p:cNvSpPr>
            <a:spLocks noGrp="1" noChangeArrowheads="1"/>
          </p:cNvSpPr>
          <p:nvPr>
            <p:ph type="ctrTitle"/>
          </p:nvPr>
        </p:nvSpPr>
        <p:spPr>
          <a:xfrm>
            <a:off x="323850" y="1557338"/>
            <a:ext cx="6911975" cy="2520950"/>
          </a:xfrm>
        </p:spPr>
        <p:txBody>
          <a:bodyPr/>
          <a:lstStyle/>
          <a:p>
            <a:pPr algn="ctr" eaLnBrk="1" hangingPunct="1"/>
            <a:r>
              <a:rPr lang="en-US" altLang="zh-TW" dirty="0" smtClean="0">
                <a:solidFill>
                  <a:srgbClr val="FF0000"/>
                </a:solidFill>
              </a:rPr>
              <a:t>2.</a:t>
            </a:r>
            <a:r>
              <a:rPr lang="zh-TW" altLang="en-US" dirty="0" smtClean="0">
                <a:solidFill>
                  <a:srgbClr val="FF0000"/>
                </a:solidFill>
              </a:rPr>
              <a:t/>
            </a:r>
            <a:br>
              <a:rPr lang="zh-TW" altLang="en-US" dirty="0" smtClean="0">
                <a:solidFill>
                  <a:srgbClr val="FF0000"/>
                </a:solidFill>
              </a:rPr>
            </a:br>
            <a:r>
              <a:rPr lang="zh-TW" altLang="en-US" dirty="0" smtClean="0">
                <a:solidFill>
                  <a:srgbClr val="FF0000"/>
                </a:solidFill>
              </a:rPr>
              <a:t/>
            </a:r>
            <a:br>
              <a:rPr lang="zh-TW" altLang="en-US" dirty="0" smtClean="0">
                <a:solidFill>
                  <a:srgbClr val="FF0000"/>
                </a:solidFill>
              </a:rPr>
            </a:br>
            <a:r>
              <a:rPr lang="zh-TW" altLang="en-US" dirty="0" smtClean="0">
                <a:solidFill>
                  <a:srgbClr val="FF0000"/>
                </a:solidFill>
                <a:latin typeface="新細明體" pitchFamily="18" charset="-120"/>
              </a:rPr>
              <a:t>總合的概念</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投影片編號版面配置區 7"/>
          <p:cNvSpPr>
            <a:spLocks noGrp="1"/>
          </p:cNvSpPr>
          <p:nvPr>
            <p:ph type="sldNum" sz="quarter" idx="12"/>
          </p:nvPr>
        </p:nvSpPr>
        <p:spPr>
          <a:noFill/>
        </p:spPr>
        <p:txBody>
          <a:bodyPr/>
          <a:lstStyle/>
          <a:p>
            <a:fld id="{332ACCA4-CBEF-402D-9AE7-DE6A484C9279}" type="slidenum">
              <a:rPr lang="en-US" altLang="zh-TW" smtClean="0"/>
              <a:pPr/>
              <a:t>11</a:t>
            </a:fld>
            <a:endParaRPr lang="en-US" altLang="zh-TW" smtClean="0"/>
          </a:p>
        </p:txBody>
      </p:sp>
      <p:sp>
        <p:nvSpPr>
          <p:cNvPr id="21507" name="Rectangle 2"/>
          <p:cNvSpPr>
            <a:spLocks noGrp="1" noChangeArrowheads="1"/>
          </p:cNvSpPr>
          <p:nvPr>
            <p:ph type="title"/>
          </p:nvPr>
        </p:nvSpPr>
        <p:spPr>
          <a:xfrm>
            <a:off x="337169" y="255511"/>
            <a:ext cx="7359031" cy="724203"/>
          </a:xfrm>
        </p:spPr>
        <p:txBody>
          <a:bodyPr/>
          <a:lstStyle/>
          <a:p>
            <a:pPr eaLnBrk="1" hangingPunct="1"/>
            <a:r>
              <a:rPr lang="en-US" altLang="zh-TW" sz="4000" dirty="0" smtClean="0">
                <a:solidFill>
                  <a:srgbClr val="800080"/>
                </a:solidFill>
                <a:latin typeface="+mn-lt"/>
              </a:rPr>
              <a:t>2.1 </a:t>
            </a:r>
            <a:r>
              <a:rPr lang="zh-TW" altLang="en-US" sz="4000" dirty="0" smtClean="0">
                <a:solidFill>
                  <a:srgbClr val="800080"/>
                </a:solidFill>
                <a:latin typeface="+mn-lt"/>
              </a:rPr>
              <a:t>總供給與總需要</a:t>
            </a:r>
          </a:p>
        </p:txBody>
      </p:sp>
      <p:sp>
        <p:nvSpPr>
          <p:cNvPr id="21508" name="Rectangle 3"/>
          <p:cNvSpPr>
            <a:spLocks noGrp="1" noChangeArrowheads="1"/>
          </p:cNvSpPr>
          <p:nvPr>
            <p:ph type="body" sz="half" idx="1"/>
          </p:nvPr>
        </p:nvSpPr>
        <p:spPr>
          <a:xfrm>
            <a:off x="563410" y="1240971"/>
            <a:ext cx="7328734" cy="5108449"/>
          </a:xfrm>
        </p:spPr>
        <p:txBody>
          <a:bodyPr/>
          <a:lstStyle/>
          <a:p>
            <a:pPr marL="495300" indent="-495300" eaLnBrk="1" hangingPunct="1"/>
            <a:r>
              <a:rPr lang="zh-TW" altLang="en-US" sz="2800" dirty="0" smtClean="0"/>
              <a:t>實體加總：</a:t>
            </a:r>
            <a:endParaRPr lang="en-US" altLang="zh-TW" sz="2800" dirty="0" smtClean="0"/>
          </a:p>
          <a:p>
            <a:pPr marL="495300" indent="-495300" eaLnBrk="1" hangingPunct="1">
              <a:buSzTx/>
              <a:buNone/>
            </a:pPr>
            <a:r>
              <a:rPr lang="en-US" altLang="zh-TW" sz="2800" dirty="0" smtClean="0"/>
              <a:t>     </a:t>
            </a:r>
            <a:r>
              <a:rPr lang="zh-TW" altLang="en-US" sz="2400" dirty="0" smtClean="0"/>
              <a:t>假設經濟單位對該商品的需要（或供給）接近同質，則市場對某商品的總需要（或總供給）等於所有經濟單位對該商品之個別需要（或個別供給）之加總。</a:t>
            </a:r>
            <a:endParaRPr lang="en-US" altLang="zh-TW" sz="2400" dirty="0" smtClean="0"/>
          </a:p>
          <a:p>
            <a:pPr marL="495300" indent="-495300" eaLnBrk="1" hangingPunct="1">
              <a:buSzTx/>
              <a:buFont typeface="Wingdings" pitchFamily="2" charset="2"/>
              <a:buAutoNum type="arabicParenR"/>
            </a:pPr>
            <a:r>
              <a:rPr lang="zh-TW" altLang="en-US" sz="2800" dirty="0" smtClean="0"/>
              <a:t>個別</a:t>
            </a:r>
            <a:r>
              <a:rPr lang="zh-TW" altLang="en-US" sz="2800" dirty="0" smtClean="0"/>
              <a:t>經濟單位對某商品的</a:t>
            </a:r>
            <a:r>
              <a:rPr lang="zh-TW" altLang="en-US" sz="2800" dirty="0" smtClean="0">
                <a:solidFill>
                  <a:srgbClr val="800080"/>
                </a:solidFill>
              </a:rPr>
              <a:t>（個別）需要</a:t>
            </a:r>
            <a:r>
              <a:rPr lang="zh-TW" altLang="en-US" sz="2800" dirty="0" smtClean="0"/>
              <a:t>與（個別）供給</a:t>
            </a:r>
            <a:r>
              <a:rPr lang="zh-TW" altLang="en-US" sz="2400" dirty="0" smtClean="0"/>
              <a:t>（</a:t>
            </a:r>
            <a:r>
              <a:rPr lang="en-US" altLang="zh-TW" sz="2400" dirty="0" smtClean="0"/>
              <a:t>individual demand-individual supply</a:t>
            </a:r>
            <a:r>
              <a:rPr lang="zh-TW" altLang="en-US" sz="2400" dirty="0" smtClean="0"/>
              <a:t>）</a:t>
            </a:r>
          </a:p>
          <a:p>
            <a:pPr marL="495300" indent="-495300" eaLnBrk="1" hangingPunct="1">
              <a:buSzTx/>
              <a:buFont typeface="Wingdings" pitchFamily="2" charset="2"/>
              <a:buAutoNum type="arabicParenR"/>
            </a:pPr>
            <a:r>
              <a:rPr lang="zh-TW" altLang="en-US" sz="2800" dirty="0" smtClean="0"/>
              <a:t>個別市場對某商品的</a:t>
            </a:r>
            <a:r>
              <a:rPr lang="zh-TW" altLang="en-US" sz="2800" dirty="0" smtClean="0">
                <a:solidFill>
                  <a:srgbClr val="800080"/>
                </a:solidFill>
              </a:rPr>
              <a:t>總需要</a:t>
            </a:r>
            <a:r>
              <a:rPr lang="zh-TW" altLang="en-US" sz="2800" dirty="0" smtClean="0"/>
              <a:t>與總供給</a:t>
            </a:r>
            <a:r>
              <a:rPr lang="zh-TW" altLang="en-US" sz="2400" dirty="0" smtClean="0"/>
              <a:t>（</a:t>
            </a:r>
            <a:r>
              <a:rPr lang="en-US" altLang="zh-TW" sz="2400" dirty="0" smtClean="0"/>
              <a:t>market demand–market supply</a:t>
            </a:r>
            <a:r>
              <a:rPr lang="zh-TW" altLang="en-US" sz="2400" dirty="0" smtClean="0"/>
              <a:t>）</a:t>
            </a:r>
          </a:p>
          <a:p>
            <a:pPr marL="495300" indent="-495300" eaLnBrk="1" hangingPunct="1">
              <a:buNone/>
            </a:pPr>
            <a:endParaRPr lang="zh-TW" altLang="en-US" sz="2400" dirty="0" smtClean="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投影片編號版面配置區 7"/>
          <p:cNvSpPr>
            <a:spLocks noGrp="1"/>
          </p:cNvSpPr>
          <p:nvPr>
            <p:ph type="sldNum" sz="quarter" idx="12"/>
          </p:nvPr>
        </p:nvSpPr>
        <p:spPr>
          <a:noFill/>
        </p:spPr>
        <p:txBody>
          <a:bodyPr/>
          <a:lstStyle/>
          <a:p>
            <a:fld id="{B88E0BCB-3029-425D-96CD-31A00EE76DEE}" type="slidenum">
              <a:rPr lang="en-US" altLang="zh-TW" smtClean="0"/>
              <a:pPr/>
              <a:t>12</a:t>
            </a:fld>
            <a:endParaRPr lang="en-US" altLang="zh-TW" smtClean="0"/>
          </a:p>
        </p:txBody>
      </p:sp>
      <p:sp>
        <p:nvSpPr>
          <p:cNvPr id="22531" name="Rectangle 2"/>
          <p:cNvSpPr>
            <a:spLocks noGrp="1" noChangeArrowheads="1"/>
          </p:cNvSpPr>
          <p:nvPr>
            <p:ph type="title"/>
          </p:nvPr>
        </p:nvSpPr>
        <p:spPr>
          <a:xfrm>
            <a:off x="446314" y="195942"/>
            <a:ext cx="7484348" cy="894303"/>
          </a:xfrm>
        </p:spPr>
        <p:txBody>
          <a:bodyPr/>
          <a:lstStyle/>
          <a:p>
            <a:pPr eaLnBrk="1" hangingPunct="1"/>
            <a:r>
              <a:rPr lang="en-US" altLang="zh-TW" sz="4000" dirty="0" smtClean="0">
                <a:solidFill>
                  <a:srgbClr val="800080"/>
                </a:solidFill>
                <a:latin typeface="+mn-lt"/>
              </a:rPr>
              <a:t>2.2  </a:t>
            </a:r>
            <a:r>
              <a:rPr lang="zh-TW" altLang="en-US" sz="4000" dirty="0" smtClean="0">
                <a:solidFill>
                  <a:srgbClr val="800080"/>
                </a:solidFill>
                <a:latin typeface="+mn-lt"/>
              </a:rPr>
              <a:t>總合供給與總合需要</a:t>
            </a:r>
          </a:p>
        </p:txBody>
      </p:sp>
      <p:sp>
        <p:nvSpPr>
          <p:cNvPr id="22532" name="Rectangle 3"/>
          <p:cNvSpPr>
            <a:spLocks noGrp="1" noChangeArrowheads="1"/>
          </p:cNvSpPr>
          <p:nvPr>
            <p:ph type="body" sz="half" idx="1"/>
          </p:nvPr>
        </p:nvSpPr>
        <p:spPr>
          <a:xfrm>
            <a:off x="747835" y="1470410"/>
            <a:ext cx="7205436" cy="5108802"/>
          </a:xfrm>
        </p:spPr>
        <p:txBody>
          <a:bodyPr/>
          <a:lstStyle/>
          <a:p>
            <a:pPr marL="495300" indent="-495300" eaLnBrk="1" hangingPunct="1">
              <a:buSzTx/>
              <a:buFont typeface="Wingdings" pitchFamily="2" charset="2"/>
              <a:buAutoNum type="arabicParenR"/>
            </a:pPr>
            <a:r>
              <a:rPr lang="zh-TW" altLang="en-US" sz="2800" dirty="0" smtClean="0"/>
              <a:t>總合需要 </a:t>
            </a:r>
            <a:r>
              <a:rPr lang="en-US" altLang="zh-TW" sz="2800" dirty="0" smtClean="0"/>
              <a:t>(AD, aggregate demand</a:t>
            </a:r>
            <a:r>
              <a:rPr lang="zh-TW" altLang="en-US" sz="2800" dirty="0" smtClean="0"/>
              <a:t>）就是社會對所有商品的總需要。</a:t>
            </a:r>
            <a:endParaRPr lang="en-US" altLang="zh-TW" sz="2800" dirty="0" smtClean="0"/>
          </a:p>
          <a:p>
            <a:pPr marL="844550" lvl="1" indent="-495300" eaLnBrk="1" hangingPunct="1">
              <a:buSzTx/>
            </a:pPr>
            <a:r>
              <a:rPr lang="zh-TW" altLang="en-US" sz="2400" dirty="0" smtClean="0"/>
              <a:t>同樣地，總合供給 </a:t>
            </a:r>
            <a:r>
              <a:rPr lang="en-US" altLang="zh-TW" sz="2400" dirty="0" smtClean="0"/>
              <a:t>(AS, aggregate supply</a:t>
            </a:r>
            <a:r>
              <a:rPr lang="zh-TW" altLang="en-US" sz="2400" dirty="0" smtClean="0"/>
              <a:t>）就是社會對所有商品的總供給。</a:t>
            </a:r>
            <a:endParaRPr lang="en-US" altLang="zh-TW" sz="2400" dirty="0" smtClean="0"/>
          </a:p>
          <a:p>
            <a:pPr marL="495300" indent="-495300" eaLnBrk="1" hangingPunct="1">
              <a:buSzTx/>
              <a:buFont typeface="Wingdings" pitchFamily="2" charset="2"/>
              <a:buAutoNum type="arabicParenR"/>
            </a:pPr>
            <a:r>
              <a:rPr lang="zh-TW" altLang="en-US" sz="2800" dirty="0" smtClean="0"/>
              <a:t>某商品的總需要可以將所有經濟單位的個別需要加總，因為是同質商品。但在討論總合需要時，如何將 </a:t>
            </a:r>
            <a:r>
              <a:rPr lang="en-US" altLang="zh-TW" sz="2800" dirty="0" smtClean="0"/>
              <a:t>iPod</a:t>
            </a:r>
            <a:r>
              <a:rPr lang="zh-TW" altLang="en-US" sz="2800" dirty="0" smtClean="0"/>
              <a:t>、服飾、酒店服務、水柿等異質商品的市場需要加總？</a:t>
            </a:r>
          </a:p>
          <a:p>
            <a:pPr marL="495300" indent="-495300" eaLnBrk="1" hangingPunct="1">
              <a:buSzTx/>
              <a:buFont typeface="Wingdings" pitchFamily="2" charset="2"/>
              <a:buAutoNum type="arabicParenR"/>
            </a:pPr>
            <a:endParaRPr lang="zh-TW" altLang="en-US" sz="2800" dirty="0" smtClean="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6" name="投影片編號版面配置區 6"/>
          <p:cNvSpPr>
            <a:spLocks noGrp="1"/>
          </p:cNvSpPr>
          <p:nvPr>
            <p:ph type="sldNum" sz="quarter" idx="12"/>
          </p:nvPr>
        </p:nvSpPr>
        <p:spPr>
          <a:noFill/>
        </p:spPr>
        <p:txBody>
          <a:bodyPr/>
          <a:lstStyle/>
          <a:p>
            <a:fld id="{E1F7FB61-57D7-41B1-B432-7CAC42B4C660}" type="slidenum">
              <a:rPr lang="en-US" altLang="zh-TW" smtClean="0"/>
              <a:pPr/>
              <a:t>13</a:t>
            </a:fld>
            <a:endParaRPr lang="en-US" altLang="zh-TW" smtClean="0"/>
          </a:p>
        </p:txBody>
      </p:sp>
      <p:sp>
        <p:nvSpPr>
          <p:cNvPr id="3077" name="Rectangle 2"/>
          <p:cNvSpPr>
            <a:spLocks noGrp="1" noChangeArrowheads="1"/>
          </p:cNvSpPr>
          <p:nvPr>
            <p:ph type="title"/>
          </p:nvPr>
        </p:nvSpPr>
        <p:spPr>
          <a:xfrm>
            <a:off x="457200" y="122237"/>
            <a:ext cx="7526216" cy="1020763"/>
          </a:xfrm>
        </p:spPr>
        <p:txBody>
          <a:bodyPr/>
          <a:lstStyle/>
          <a:p>
            <a:pPr eaLnBrk="1" hangingPunct="1"/>
            <a:r>
              <a:rPr lang="en-US" altLang="zh-TW" sz="4000" dirty="0" smtClean="0">
                <a:solidFill>
                  <a:srgbClr val="800080"/>
                </a:solidFill>
                <a:latin typeface="+mn-lt"/>
              </a:rPr>
              <a:t>2.3  </a:t>
            </a:r>
            <a:r>
              <a:rPr lang="zh-TW" altLang="en-US" sz="4000" dirty="0" smtClean="0">
                <a:solidFill>
                  <a:srgbClr val="800080"/>
                </a:solidFill>
                <a:latin typeface="+mn-lt"/>
              </a:rPr>
              <a:t>異質商品的加總</a:t>
            </a:r>
          </a:p>
        </p:txBody>
      </p:sp>
      <p:sp>
        <p:nvSpPr>
          <p:cNvPr id="3078" name="Rectangle 3"/>
          <p:cNvSpPr>
            <a:spLocks noGrp="1" noChangeArrowheads="1"/>
          </p:cNvSpPr>
          <p:nvPr>
            <p:ph type="body" sz="half" idx="1"/>
          </p:nvPr>
        </p:nvSpPr>
        <p:spPr>
          <a:xfrm>
            <a:off x="499320" y="1445797"/>
            <a:ext cx="7513689" cy="3300761"/>
          </a:xfrm>
        </p:spPr>
        <p:txBody>
          <a:bodyPr/>
          <a:lstStyle/>
          <a:p>
            <a:pPr marL="495300" indent="-495300" eaLnBrk="1" hangingPunct="1">
              <a:buSzTx/>
              <a:buFont typeface="Wingdings" pitchFamily="2" charset="2"/>
              <a:buAutoNum type="arabicParenR"/>
            </a:pPr>
            <a:r>
              <a:rPr lang="zh-TW" altLang="en-US" sz="2800" dirty="0" smtClean="0"/>
              <a:t>總合需要不可能是實體加總，只能加總其以貨幣計算的交易總值。沒有貨幣和市場交易，就無法計算總合供給與總合需要。</a:t>
            </a:r>
            <a:endParaRPr lang="en-US" altLang="zh-TW" sz="2800" dirty="0" smtClean="0"/>
          </a:p>
          <a:p>
            <a:pPr marL="495300" indent="-495300" eaLnBrk="1" hangingPunct="1">
              <a:buSzTx/>
              <a:buFont typeface="Wingdings" pitchFamily="2" charset="2"/>
              <a:buAutoNum type="arabicParenR"/>
            </a:pPr>
            <a:r>
              <a:rPr lang="zh-TW" altLang="en-US" sz="2800" dirty="0" smtClean="0"/>
              <a:t>異質商品的加總，是給訂權數下的加權數。如下，</a:t>
            </a:r>
            <a:r>
              <a:rPr lang="en-US" altLang="zh-TW" sz="2800" b="1" i="1" dirty="0" err="1" smtClean="0"/>
              <a:t>q</a:t>
            </a:r>
            <a:r>
              <a:rPr lang="en-US" altLang="zh-TW" sz="2800" b="1" i="1" baseline="-25000" dirty="0" err="1" smtClean="0"/>
              <a:t>k</a:t>
            </a:r>
            <a:r>
              <a:rPr lang="en-US" altLang="zh-TW" sz="2800" b="1" i="1" baseline="-25000" dirty="0" smtClean="0"/>
              <a:t> </a:t>
            </a:r>
            <a:r>
              <a:rPr lang="zh-TW" altLang="en-US" sz="2800" dirty="0" smtClean="0"/>
              <a:t>為第 </a:t>
            </a:r>
            <a:r>
              <a:rPr lang="en-US" altLang="zh-TW" sz="2800" i="1" dirty="0" smtClean="0"/>
              <a:t>k </a:t>
            </a:r>
            <a:r>
              <a:rPr lang="zh-TW" altLang="en-US" sz="2800" dirty="0" smtClean="0"/>
              <a:t>種商品，而 </a:t>
            </a:r>
            <a:r>
              <a:rPr lang="en-US" altLang="zh-TW" sz="2800" b="1" i="1" dirty="0" smtClean="0"/>
              <a:t>w</a:t>
            </a:r>
            <a:r>
              <a:rPr lang="en-US" altLang="zh-TW" sz="2800" b="1" i="1" baseline="-25000" dirty="0" smtClean="0"/>
              <a:t>k </a:t>
            </a:r>
            <a:r>
              <a:rPr lang="zh-TW" altLang="en-US" sz="2800" dirty="0" smtClean="0"/>
              <a:t>為其加權數。</a:t>
            </a:r>
          </a:p>
        </p:txBody>
      </p:sp>
      <p:graphicFrame>
        <p:nvGraphicFramePr>
          <p:cNvPr id="3074" name="Object 4"/>
          <p:cNvGraphicFramePr>
            <a:graphicFrameLocks noChangeAspect="1"/>
          </p:cNvGraphicFramePr>
          <p:nvPr>
            <p:ph sz="half" idx="2"/>
          </p:nvPr>
        </p:nvGraphicFramePr>
        <p:xfrm>
          <a:off x="2278432" y="4518357"/>
          <a:ext cx="2736850" cy="709612"/>
        </p:xfrm>
        <a:graphic>
          <a:graphicData uri="http://schemas.openxmlformats.org/presentationml/2006/ole">
            <p:oleObj spid="_x0000_s3074" name="方程式" r:id="rId3" imgW="1028520" imgH="266400" progId="Equation.3">
              <p:embed/>
            </p:oleObj>
          </a:graphicData>
        </a:graphic>
      </p:graphicFrame>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投影片編號版面配置區 6"/>
          <p:cNvSpPr>
            <a:spLocks noGrp="1"/>
          </p:cNvSpPr>
          <p:nvPr>
            <p:ph type="sldNum" sz="quarter" idx="12"/>
          </p:nvPr>
        </p:nvSpPr>
        <p:spPr>
          <a:noFill/>
        </p:spPr>
        <p:txBody>
          <a:bodyPr/>
          <a:lstStyle/>
          <a:p>
            <a:fld id="{CDFDB78E-BB03-4DCC-B0CE-1D7349540861}" type="slidenum">
              <a:rPr lang="en-US" altLang="zh-TW" smtClean="0"/>
              <a:pPr/>
              <a:t>14</a:t>
            </a:fld>
            <a:endParaRPr lang="en-US" altLang="zh-TW" smtClean="0"/>
          </a:p>
        </p:txBody>
      </p:sp>
      <p:sp>
        <p:nvSpPr>
          <p:cNvPr id="24579" name="Rectangle 2"/>
          <p:cNvSpPr>
            <a:spLocks noGrp="1" noChangeArrowheads="1"/>
          </p:cNvSpPr>
          <p:nvPr>
            <p:ph type="title"/>
          </p:nvPr>
        </p:nvSpPr>
        <p:spPr>
          <a:xfrm>
            <a:off x="457200" y="122238"/>
            <a:ext cx="7526215" cy="985593"/>
          </a:xfrm>
        </p:spPr>
        <p:txBody>
          <a:bodyPr/>
          <a:lstStyle/>
          <a:p>
            <a:pPr eaLnBrk="1" hangingPunct="1"/>
            <a:r>
              <a:rPr lang="en-US" altLang="zh-TW" sz="4000" dirty="0" smtClean="0">
                <a:solidFill>
                  <a:srgbClr val="800080"/>
                </a:solidFill>
                <a:latin typeface="+mn-lt"/>
              </a:rPr>
              <a:t>2.4  </a:t>
            </a:r>
            <a:r>
              <a:rPr lang="zh-TW" altLang="en-US" sz="4000" dirty="0" smtClean="0">
                <a:solidFill>
                  <a:srgbClr val="800080"/>
                </a:solidFill>
                <a:latin typeface="+mn-lt"/>
              </a:rPr>
              <a:t>一籃子商品</a:t>
            </a:r>
          </a:p>
        </p:txBody>
      </p:sp>
      <p:sp>
        <p:nvSpPr>
          <p:cNvPr id="24580" name="Rectangle 3"/>
          <p:cNvSpPr>
            <a:spLocks noGrp="1" noChangeArrowheads="1"/>
          </p:cNvSpPr>
          <p:nvPr>
            <p:ph type="body" sz="half" idx="1"/>
          </p:nvPr>
        </p:nvSpPr>
        <p:spPr>
          <a:xfrm>
            <a:off x="411145" y="1413468"/>
            <a:ext cx="7511143" cy="5198348"/>
          </a:xfrm>
        </p:spPr>
        <p:txBody>
          <a:bodyPr/>
          <a:lstStyle/>
          <a:p>
            <a:pPr marL="495300" indent="-495300" eaLnBrk="1" hangingPunct="1">
              <a:buSzTx/>
              <a:buFont typeface="Wingdings" pitchFamily="2" charset="2"/>
              <a:buAutoNum type="arabicParenR"/>
            </a:pPr>
            <a:r>
              <a:rPr lang="zh-TW" altLang="en-US" sz="2800" dirty="0" smtClean="0"/>
              <a:t>將固定的一組商品各一個放在一個籃子裡，就是一籃子商品，如：一籃子貨幣。</a:t>
            </a:r>
          </a:p>
          <a:p>
            <a:pPr marL="763588" lvl="1" indent="-419100" eaLnBrk="1" hangingPunct="1"/>
            <a:r>
              <a:rPr lang="zh-TW" altLang="en-US" sz="2400" dirty="0" smtClean="0"/>
              <a:t>令一籃子的商品為： </a:t>
            </a:r>
            <a:r>
              <a:rPr lang="en-US" altLang="zh-TW" sz="2400" b="1" i="1" dirty="0" smtClean="0">
                <a:latin typeface="新細明體" pitchFamily="18" charset="-120"/>
              </a:rPr>
              <a:t>x</a:t>
            </a:r>
            <a:r>
              <a:rPr lang="en-US" altLang="zh-TW" sz="2400" b="1" i="1" baseline="-25000" dirty="0" smtClean="0">
                <a:latin typeface="新細明體" pitchFamily="18" charset="-120"/>
              </a:rPr>
              <a:t>1 </a:t>
            </a:r>
            <a:r>
              <a:rPr lang="zh-TW" altLang="en-US" sz="2400" b="1" i="1" baseline="-25000" dirty="0" smtClean="0">
                <a:latin typeface="新細明體" pitchFamily="18" charset="-120"/>
              </a:rPr>
              <a:t>、</a:t>
            </a:r>
            <a:r>
              <a:rPr lang="en-US" altLang="zh-TW" sz="2400" b="1" i="1" dirty="0" smtClean="0">
                <a:latin typeface="新細明體" pitchFamily="18" charset="-120"/>
              </a:rPr>
              <a:t>x</a:t>
            </a:r>
            <a:r>
              <a:rPr lang="en-US" altLang="zh-TW" sz="2400" b="1" i="1" baseline="-25000" dirty="0" smtClean="0">
                <a:latin typeface="新細明體" pitchFamily="18" charset="-120"/>
              </a:rPr>
              <a:t>2 </a:t>
            </a:r>
            <a:r>
              <a:rPr lang="zh-TW" altLang="en-US" sz="2400" b="1" i="1" baseline="-25000" dirty="0" smtClean="0">
                <a:latin typeface="新細明體" pitchFamily="18" charset="-120"/>
              </a:rPr>
              <a:t>、 </a:t>
            </a:r>
            <a:r>
              <a:rPr lang="en-US" altLang="zh-TW" sz="2400" b="1" i="1" dirty="0" smtClean="0">
                <a:latin typeface="新細明體" pitchFamily="18" charset="-120"/>
              </a:rPr>
              <a:t>x</a:t>
            </a:r>
            <a:r>
              <a:rPr lang="en-US" altLang="zh-TW" sz="2400" b="1" i="1" baseline="-25000" dirty="0" smtClean="0">
                <a:latin typeface="新細明體" pitchFamily="18" charset="-120"/>
              </a:rPr>
              <a:t>3 </a:t>
            </a:r>
            <a:r>
              <a:rPr lang="zh-TW" altLang="en-US" sz="2400" b="1" i="1" baseline="-25000" dirty="0" smtClean="0">
                <a:latin typeface="新細明體" pitchFamily="18" charset="-120"/>
              </a:rPr>
              <a:t>、 </a:t>
            </a:r>
            <a:r>
              <a:rPr lang="en-US" altLang="zh-TW" sz="2400" b="1" i="1" dirty="0" smtClean="0">
                <a:latin typeface="新細明體" pitchFamily="18" charset="-120"/>
              </a:rPr>
              <a:t>x</a:t>
            </a:r>
            <a:r>
              <a:rPr lang="en-US" altLang="zh-TW" sz="2400" b="1" i="1" baseline="-25000" dirty="0" smtClean="0">
                <a:latin typeface="新細明體" pitchFamily="18" charset="-120"/>
              </a:rPr>
              <a:t>4 </a:t>
            </a:r>
            <a:r>
              <a:rPr lang="zh-TW" altLang="en-US" sz="2400" b="1" i="1" baseline="-25000" dirty="0" smtClean="0">
                <a:latin typeface="新細明體" pitchFamily="18" charset="-120"/>
              </a:rPr>
              <a:t>、 </a:t>
            </a:r>
            <a:r>
              <a:rPr lang="en-US" altLang="zh-TW" sz="2400" b="1" i="1" dirty="0" smtClean="0">
                <a:latin typeface="新細明體" pitchFamily="18" charset="-120"/>
              </a:rPr>
              <a:t>x</a:t>
            </a:r>
            <a:r>
              <a:rPr lang="en-US" altLang="zh-TW" sz="2400" b="1" i="1" baseline="-25000" dirty="0" smtClean="0">
                <a:latin typeface="新細明體" pitchFamily="18" charset="-120"/>
              </a:rPr>
              <a:t>5 </a:t>
            </a:r>
            <a:r>
              <a:rPr lang="zh-TW" altLang="en-US" sz="2400" dirty="0" smtClean="0"/>
              <a:t>。</a:t>
            </a:r>
          </a:p>
          <a:p>
            <a:pPr marL="763588" lvl="1" indent="-419100" eaLnBrk="1" hangingPunct="1"/>
            <a:r>
              <a:rPr lang="zh-TW" altLang="en-US" sz="2400" dirty="0" smtClean="0"/>
              <a:t>商品之單價 ： </a:t>
            </a:r>
            <a:r>
              <a:rPr lang="en-US" altLang="zh-TW" sz="2400" b="1" i="1" dirty="0" smtClean="0">
                <a:latin typeface="新細明體" pitchFamily="18" charset="-120"/>
              </a:rPr>
              <a:t>p</a:t>
            </a:r>
            <a:r>
              <a:rPr lang="en-US" altLang="zh-TW" sz="2400" b="1" i="1" baseline="-25000" dirty="0" smtClean="0">
                <a:latin typeface="新細明體" pitchFamily="18" charset="-120"/>
              </a:rPr>
              <a:t>1 </a:t>
            </a:r>
            <a:r>
              <a:rPr lang="zh-TW" altLang="en-US" sz="2400" b="1" i="1" baseline="-25000" dirty="0" smtClean="0">
                <a:latin typeface="新細明體" pitchFamily="18" charset="-120"/>
              </a:rPr>
              <a:t>、</a:t>
            </a:r>
            <a:r>
              <a:rPr lang="en-US" altLang="zh-TW" sz="2400" b="1" i="1" dirty="0" smtClean="0">
                <a:latin typeface="新細明體" pitchFamily="18" charset="-120"/>
              </a:rPr>
              <a:t>p</a:t>
            </a:r>
            <a:r>
              <a:rPr lang="en-US" altLang="zh-TW" sz="2400" b="1" i="1" baseline="-25000" dirty="0" smtClean="0">
                <a:latin typeface="新細明體" pitchFamily="18" charset="-120"/>
              </a:rPr>
              <a:t>2 </a:t>
            </a:r>
            <a:r>
              <a:rPr lang="zh-TW" altLang="en-US" sz="2400" b="1" i="1" baseline="-25000" dirty="0" smtClean="0">
                <a:latin typeface="新細明體" pitchFamily="18" charset="-120"/>
              </a:rPr>
              <a:t>、 </a:t>
            </a:r>
            <a:r>
              <a:rPr lang="en-US" altLang="zh-TW" sz="2400" b="1" i="1" dirty="0" smtClean="0">
                <a:latin typeface="新細明體" pitchFamily="18" charset="-120"/>
              </a:rPr>
              <a:t>p</a:t>
            </a:r>
            <a:r>
              <a:rPr lang="en-US" altLang="zh-TW" sz="2400" b="1" i="1" baseline="-25000" dirty="0" smtClean="0">
                <a:latin typeface="新細明體" pitchFamily="18" charset="-120"/>
              </a:rPr>
              <a:t>3 </a:t>
            </a:r>
            <a:r>
              <a:rPr lang="zh-TW" altLang="en-US" sz="2400" b="1" i="1" baseline="-25000" dirty="0" smtClean="0">
                <a:latin typeface="新細明體" pitchFamily="18" charset="-120"/>
              </a:rPr>
              <a:t>、 </a:t>
            </a:r>
            <a:r>
              <a:rPr lang="en-US" altLang="zh-TW" sz="2400" b="1" i="1" dirty="0" smtClean="0">
                <a:latin typeface="新細明體" pitchFamily="18" charset="-120"/>
              </a:rPr>
              <a:t>p</a:t>
            </a:r>
            <a:r>
              <a:rPr lang="en-US" altLang="zh-TW" sz="2400" b="1" i="1" baseline="-25000" dirty="0" smtClean="0">
                <a:latin typeface="新細明體" pitchFamily="18" charset="-120"/>
              </a:rPr>
              <a:t>4 </a:t>
            </a:r>
            <a:r>
              <a:rPr lang="zh-TW" altLang="en-US" sz="2400" b="1" i="1" baseline="-25000" dirty="0" smtClean="0">
                <a:latin typeface="新細明體" pitchFamily="18" charset="-120"/>
              </a:rPr>
              <a:t>、 </a:t>
            </a:r>
            <a:r>
              <a:rPr lang="en-US" altLang="zh-TW" sz="2400" b="1" i="1" dirty="0" smtClean="0">
                <a:latin typeface="新細明體" pitchFamily="18" charset="-120"/>
              </a:rPr>
              <a:t>p</a:t>
            </a:r>
            <a:r>
              <a:rPr lang="en-US" altLang="zh-TW" sz="2400" b="1" i="1" baseline="-25000" dirty="0" smtClean="0">
                <a:latin typeface="新細明體" pitchFamily="18" charset="-120"/>
              </a:rPr>
              <a:t>5 </a:t>
            </a:r>
            <a:r>
              <a:rPr lang="en-US" altLang="zh-TW" sz="2400" dirty="0" smtClean="0"/>
              <a:t> </a:t>
            </a:r>
            <a:r>
              <a:rPr lang="zh-TW" altLang="en-US" sz="2400" dirty="0" smtClean="0"/>
              <a:t>。</a:t>
            </a:r>
          </a:p>
          <a:p>
            <a:pPr marL="763588" lvl="1" indent="-419100" eaLnBrk="1" hangingPunct="1"/>
            <a:r>
              <a:rPr lang="zh-TW" altLang="en-US" sz="2400" dirty="0" smtClean="0"/>
              <a:t>商品市場之交易量：</a:t>
            </a:r>
            <a:r>
              <a:rPr lang="en-US" altLang="zh-TW" sz="2400" b="1" i="1" dirty="0" smtClean="0">
                <a:latin typeface="新細明體" pitchFamily="18" charset="-120"/>
              </a:rPr>
              <a:t>q</a:t>
            </a:r>
            <a:r>
              <a:rPr lang="en-US" altLang="zh-TW" sz="2400" b="1" i="1" baseline="-25000" dirty="0" smtClean="0">
                <a:latin typeface="新細明體" pitchFamily="18" charset="-120"/>
              </a:rPr>
              <a:t>1 </a:t>
            </a:r>
            <a:r>
              <a:rPr lang="zh-TW" altLang="en-US" sz="2400" b="1" i="1" baseline="-25000" dirty="0" smtClean="0">
                <a:latin typeface="新細明體" pitchFamily="18" charset="-120"/>
              </a:rPr>
              <a:t>、</a:t>
            </a:r>
            <a:r>
              <a:rPr lang="en-US" altLang="zh-TW" sz="2400" b="1" i="1" dirty="0" smtClean="0">
                <a:latin typeface="新細明體" pitchFamily="18" charset="-120"/>
              </a:rPr>
              <a:t>q</a:t>
            </a:r>
            <a:r>
              <a:rPr lang="en-US" altLang="zh-TW" sz="2400" b="1" i="1" baseline="-25000" dirty="0" smtClean="0">
                <a:latin typeface="新細明體" pitchFamily="18" charset="-120"/>
              </a:rPr>
              <a:t>2 </a:t>
            </a:r>
            <a:r>
              <a:rPr lang="zh-TW" altLang="en-US" sz="2400" b="1" i="1" baseline="-25000" dirty="0" smtClean="0">
                <a:latin typeface="新細明體" pitchFamily="18" charset="-120"/>
              </a:rPr>
              <a:t>、 </a:t>
            </a:r>
            <a:r>
              <a:rPr lang="en-US" altLang="zh-TW" sz="2400" b="1" i="1" dirty="0" smtClean="0">
                <a:latin typeface="新細明體" pitchFamily="18" charset="-120"/>
              </a:rPr>
              <a:t>q</a:t>
            </a:r>
            <a:r>
              <a:rPr lang="en-US" altLang="zh-TW" sz="2400" b="1" i="1" baseline="-25000" dirty="0" smtClean="0">
                <a:latin typeface="新細明體" pitchFamily="18" charset="-120"/>
              </a:rPr>
              <a:t>3 </a:t>
            </a:r>
            <a:r>
              <a:rPr lang="zh-TW" altLang="en-US" sz="2400" b="1" i="1" baseline="-25000" dirty="0" smtClean="0">
                <a:latin typeface="新細明體" pitchFamily="18" charset="-120"/>
              </a:rPr>
              <a:t>、 </a:t>
            </a:r>
            <a:r>
              <a:rPr lang="en-US" altLang="zh-TW" sz="2400" b="1" i="1" dirty="0" smtClean="0">
                <a:latin typeface="新細明體" pitchFamily="18" charset="-120"/>
              </a:rPr>
              <a:t>q</a:t>
            </a:r>
            <a:r>
              <a:rPr lang="en-US" altLang="zh-TW" sz="2400" b="1" i="1" baseline="-25000" dirty="0" smtClean="0">
                <a:latin typeface="新細明體" pitchFamily="18" charset="-120"/>
              </a:rPr>
              <a:t>4 </a:t>
            </a:r>
            <a:r>
              <a:rPr lang="zh-TW" altLang="en-US" sz="2400" b="1" i="1" baseline="-25000" dirty="0" smtClean="0">
                <a:latin typeface="新細明體" pitchFamily="18" charset="-120"/>
              </a:rPr>
              <a:t>、 </a:t>
            </a:r>
            <a:r>
              <a:rPr lang="en-US" altLang="zh-TW" sz="2400" b="1" i="1" dirty="0" smtClean="0">
                <a:latin typeface="新細明體" pitchFamily="18" charset="-120"/>
              </a:rPr>
              <a:t>q</a:t>
            </a:r>
            <a:r>
              <a:rPr lang="en-US" altLang="zh-TW" sz="2400" b="1" i="1" baseline="-25000" dirty="0" smtClean="0">
                <a:latin typeface="新細明體" pitchFamily="18" charset="-120"/>
              </a:rPr>
              <a:t>5 </a:t>
            </a:r>
            <a:r>
              <a:rPr lang="zh-TW" altLang="en-US" sz="2400" dirty="0" smtClean="0"/>
              <a:t>。</a:t>
            </a:r>
          </a:p>
          <a:p>
            <a:pPr marL="495300" indent="-495300" eaLnBrk="1" hangingPunct="1">
              <a:buSzTx/>
              <a:buFont typeface="Wingdings" pitchFamily="2" charset="2"/>
              <a:buAutoNum type="arabicParenR" startAt="2"/>
            </a:pPr>
            <a:r>
              <a:rPr lang="zh-TW" altLang="en-US" sz="2800" dirty="0" smtClean="0"/>
              <a:t>一籃子商品的市場交易總額： </a:t>
            </a:r>
            <a:r>
              <a:rPr lang="en-US" altLang="zh-TW" sz="2800" dirty="0" smtClean="0"/>
              <a:t>S=</a:t>
            </a:r>
            <a:r>
              <a:rPr lang="en-US" altLang="zh-TW" sz="2800" b="1" i="1" dirty="0" smtClean="0">
                <a:latin typeface="新細明體" pitchFamily="18" charset="-120"/>
              </a:rPr>
              <a:t>p</a:t>
            </a:r>
            <a:r>
              <a:rPr lang="en-US" altLang="zh-TW" sz="2800" b="1" i="1" baseline="-25000" dirty="0" smtClean="0">
                <a:latin typeface="新細明體" pitchFamily="18" charset="-120"/>
              </a:rPr>
              <a:t>1 </a:t>
            </a:r>
            <a:r>
              <a:rPr lang="en-US" altLang="zh-TW" sz="2800" b="1" i="1" dirty="0" smtClean="0">
                <a:latin typeface="新細明體" pitchFamily="18" charset="-120"/>
              </a:rPr>
              <a:t>q</a:t>
            </a:r>
            <a:r>
              <a:rPr lang="en-US" altLang="zh-TW" sz="2800" b="1" i="1" baseline="-25000" dirty="0" smtClean="0">
                <a:latin typeface="新細明體" pitchFamily="18" charset="-120"/>
              </a:rPr>
              <a:t>1 </a:t>
            </a:r>
            <a:r>
              <a:rPr lang="en-US" altLang="zh-TW" sz="2800" dirty="0" smtClean="0"/>
              <a:t>+ </a:t>
            </a:r>
            <a:r>
              <a:rPr lang="en-US" altLang="zh-TW" sz="2800" b="1" i="1" dirty="0" smtClean="0">
                <a:latin typeface="新細明體" pitchFamily="18" charset="-120"/>
              </a:rPr>
              <a:t>p</a:t>
            </a:r>
            <a:r>
              <a:rPr lang="en-US" altLang="zh-TW" sz="2800" b="1" i="1" baseline="-25000" dirty="0" smtClean="0">
                <a:latin typeface="新細明體" pitchFamily="18" charset="-120"/>
              </a:rPr>
              <a:t>2 </a:t>
            </a:r>
            <a:r>
              <a:rPr lang="en-US" altLang="zh-TW" sz="2800" b="1" i="1" dirty="0" smtClean="0">
                <a:latin typeface="新細明體" pitchFamily="18" charset="-120"/>
              </a:rPr>
              <a:t>q</a:t>
            </a:r>
            <a:r>
              <a:rPr lang="en-US" altLang="zh-TW" sz="2800" b="1" i="1" baseline="-25000" dirty="0" smtClean="0">
                <a:latin typeface="新細明體" pitchFamily="18" charset="-120"/>
              </a:rPr>
              <a:t>2 </a:t>
            </a:r>
            <a:r>
              <a:rPr lang="en-US" altLang="zh-TW" sz="2800" dirty="0" smtClean="0"/>
              <a:t>+ </a:t>
            </a:r>
            <a:r>
              <a:rPr lang="en-US" altLang="zh-TW" sz="2800" b="1" i="1" dirty="0" smtClean="0">
                <a:latin typeface="新細明體" pitchFamily="18" charset="-120"/>
              </a:rPr>
              <a:t>p</a:t>
            </a:r>
            <a:r>
              <a:rPr lang="en-US" altLang="zh-TW" sz="2800" b="1" i="1" baseline="-25000" dirty="0" smtClean="0">
                <a:latin typeface="新細明體" pitchFamily="18" charset="-120"/>
              </a:rPr>
              <a:t>3 </a:t>
            </a:r>
            <a:r>
              <a:rPr lang="en-US" altLang="zh-TW" sz="2800" b="1" i="1" dirty="0" smtClean="0">
                <a:latin typeface="新細明體" pitchFamily="18" charset="-120"/>
              </a:rPr>
              <a:t>q</a:t>
            </a:r>
            <a:r>
              <a:rPr lang="en-US" altLang="zh-TW" sz="2800" b="1" i="1" baseline="-25000" dirty="0" smtClean="0">
                <a:latin typeface="新細明體" pitchFamily="18" charset="-120"/>
              </a:rPr>
              <a:t>3 </a:t>
            </a:r>
            <a:r>
              <a:rPr lang="en-US" altLang="zh-TW" sz="2800" dirty="0" smtClean="0"/>
              <a:t>+ </a:t>
            </a:r>
            <a:r>
              <a:rPr lang="en-US" altLang="zh-TW" sz="2800" b="1" i="1" dirty="0" smtClean="0">
                <a:latin typeface="新細明體" pitchFamily="18" charset="-120"/>
              </a:rPr>
              <a:t>p</a:t>
            </a:r>
            <a:r>
              <a:rPr lang="en-US" altLang="zh-TW" sz="2800" b="1" i="1" baseline="-25000" dirty="0" smtClean="0">
                <a:latin typeface="新細明體" pitchFamily="18" charset="-120"/>
              </a:rPr>
              <a:t>4 </a:t>
            </a:r>
            <a:r>
              <a:rPr lang="en-US" altLang="zh-TW" sz="2800" b="1" i="1" dirty="0" smtClean="0">
                <a:latin typeface="新細明體" pitchFamily="18" charset="-120"/>
              </a:rPr>
              <a:t>q</a:t>
            </a:r>
            <a:r>
              <a:rPr lang="en-US" altLang="zh-TW" sz="2800" b="1" i="1" baseline="-25000" dirty="0" smtClean="0">
                <a:latin typeface="新細明體" pitchFamily="18" charset="-120"/>
              </a:rPr>
              <a:t>4 </a:t>
            </a:r>
            <a:r>
              <a:rPr lang="en-US" altLang="zh-TW" sz="2800" dirty="0" smtClean="0"/>
              <a:t>+ </a:t>
            </a:r>
            <a:r>
              <a:rPr lang="en-US" altLang="zh-TW" sz="2800" b="1" i="1" dirty="0" smtClean="0">
                <a:latin typeface="新細明體" pitchFamily="18" charset="-120"/>
              </a:rPr>
              <a:t>p</a:t>
            </a:r>
            <a:r>
              <a:rPr lang="en-US" altLang="zh-TW" sz="2800" b="1" i="1" baseline="-25000" dirty="0" smtClean="0">
                <a:latin typeface="新細明體" pitchFamily="18" charset="-120"/>
              </a:rPr>
              <a:t>5 </a:t>
            </a:r>
            <a:r>
              <a:rPr lang="en-US" altLang="zh-TW" sz="2800" b="1" i="1" dirty="0" smtClean="0">
                <a:latin typeface="新細明體" pitchFamily="18" charset="-120"/>
              </a:rPr>
              <a:t>q</a:t>
            </a:r>
            <a:r>
              <a:rPr lang="en-US" altLang="zh-TW" sz="2800" b="1" i="1" baseline="-25000" dirty="0" smtClean="0">
                <a:latin typeface="新細明體" pitchFamily="18" charset="-120"/>
              </a:rPr>
              <a:t>5</a:t>
            </a:r>
            <a:r>
              <a:rPr lang="zh-TW" altLang="en-US" sz="2800" dirty="0" smtClean="0"/>
              <a:t>。</a:t>
            </a:r>
          </a:p>
          <a:p>
            <a:pPr marL="763588" lvl="1" indent="-419100" eaLnBrk="1" hangingPunct="1"/>
            <a:r>
              <a:rPr lang="zh-TW" altLang="en-US" sz="2400" dirty="0" smtClean="0"/>
              <a:t>令商品之權數：</a:t>
            </a:r>
            <a:r>
              <a:rPr lang="en-US" altLang="zh-TW" sz="2400" b="1" i="1" dirty="0" smtClean="0">
                <a:latin typeface="新細明體" pitchFamily="18" charset="-120"/>
              </a:rPr>
              <a:t>w</a:t>
            </a:r>
            <a:r>
              <a:rPr lang="en-US" altLang="zh-TW" sz="2400" b="1" i="1" baseline="-25000" dirty="0" smtClean="0">
                <a:latin typeface="新細明體" pitchFamily="18" charset="-120"/>
              </a:rPr>
              <a:t>k </a:t>
            </a:r>
            <a:r>
              <a:rPr lang="en-US" altLang="zh-TW" sz="2400" dirty="0" smtClean="0"/>
              <a:t>=</a:t>
            </a:r>
            <a:r>
              <a:rPr lang="en-US" altLang="zh-TW" sz="2400" b="1" i="1" dirty="0" err="1" smtClean="0">
                <a:latin typeface="新細明體" pitchFamily="18" charset="-120"/>
              </a:rPr>
              <a:t>p</a:t>
            </a:r>
            <a:r>
              <a:rPr lang="en-US" altLang="zh-TW" sz="2400" b="1" i="1" baseline="-25000" dirty="0" err="1" smtClean="0">
                <a:latin typeface="新細明體" pitchFamily="18" charset="-120"/>
              </a:rPr>
              <a:t>k</a:t>
            </a:r>
            <a:r>
              <a:rPr lang="en-US" altLang="zh-TW" sz="2400" b="1" i="1" dirty="0" err="1" smtClean="0">
                <a:latin typeface="新細明體" pitchFamily="18" charset="-120"/>
              </a:rPr>
              <a:t>q</a:t>
            </a:r>
            <a:r>
              <a:rPr lang="en-US" altLang="zh-TW" sz="2400" b="1" i="1" baseline="-25000" dirty="0" err="1" smtClean="0">
                <a:latin typeface="新細明體" pitchFamily="18" charset="-120"/>
              </a:rPr>
              <a:t>k</a:t>
            </a:r>
            <a:r>
              <a:rPr lang="en-US" altLang="zh-TW" sz="2400" b="1" i="1" baseline="-25000" dirty="0" smtClean="0">
                <a:latin typeface="新細明體" pitchFamily="18" charset="-120"/>
              </a:rPr>
              <a:t> </a:t>
            </a:r>
            <a:r>
              <a:rPr lang="en-US" altLang="zh-TW" sz="2400" dirty="0" smtClean="0"/>
              <a:t>/ S </a:t>
            </a:r>
            <a:r>
              <a:rPr lang="zh-TW" altLang="en-US" sz="2400" dirty="0" smtClean="0"/>
              <a:t>，則 </a:t>
            </a:r>
            <a:r>
              <a:rPr lang="en-US" altLang="zh-TW" sz="2400" dirty="0" smtClean="0"/>
              <a:t>1= </a:t>
            </a:r>
            <a:r>
              <a:rPr lang="en-US" altLang="zh-TW" sz="2400" b="1" i="1" dirty="0" smtClean="0">
                <a:latin typeface="新細明體" pitchFamily="18" charset="-120"/>
              </a:rPr>
              <a:t>w</a:t>
            </a:r>
            <a:r>
              <a:rPr lang="en-US" altLang="zh-TW" sz="2400" b="1" i="1" baseline="-25000" dirty="0" smtClean="0">
                <a:latin typeface="新細明體" pitchFamily="18" charset="-120"/>
              </a:rPr>
              <a:t>1 </a:t>
            </a:r>
            <a:r>
              <a:rPr lang="en-US" altLang="zh-TW" sz="2400" dirty="0" smtClean="0"/>
              <a:t>+ </a:t>
            </a:r>
            <a:r>
              <a:rPr lang="en-US" altLang="zh-TW" sz="2400" b="1" i="1" dirty="0" smtClean="0">
                <a:latin typeface="新細明體" pitchFamily="18" charset="-120"/>
              </a:rPr>
              <a:t>w</a:t>
            </a:r>
            <a:r>
              <a:rPr lang="en-US" altLang="zh-TW" sz="2400" b="1" i="1" baseline="-25000" dirty="0" smtClean="0">
                <a:latin typeface="新細明體" pitchFamily="18" charset="-120"/>
              </a:rPr>
              <a:t>2 </a:t>
            </a:r>
            <a:r>
              <a:rPr lang="en-US" altLang="zh-TW" sz="2400" dirty="0" smtClean="0"/>
              <a:t>+ </a:t>
            </a:r>
            <a:r>
              <a:rPr lang="en-US" altLang="zh-TW" sz="2400" b="1" i="1" dirty="0" smtClean="0">
                <a:latin typeface="新細明體" pitchFamily="18" charset="-120"/>
              </a:rPr>
              <a:t>w</a:t>
            </a:r>
            <a:r>
              <a:rPr lang="en-US" altLang="zh-TW" sz="2400" b="1" i="1" baseline="-25000" dirty="0" smtClean="0">
                <a:latin typeface="新細明體" pitchFamily="18" charset="-120"/>
              </a:rPr>
              <a:t>3 </a:t>
            </a:r>
            <a:r>
              <a:rPr lang="en-US" altLang="zh-TW" sz="2400" dirty="0" smtClean="0"/>
              <a:t>+ </a:t>
            </a:r>
            <a:r>
              <a:rPr lang="en-US" altLang="zh-TW" sz="2400" b="1" i="1" dirty="0" smtClean="0">
                <a:latin typeface="新細明體" pitchFamily="18" charset="-120"/>
              </a:rPr>
              <a:t>w</a:t>
            </a:r>
            <a:r>
              <a:rPr lang="en-US" altLang="zh-TW" sz="2400" b="1" i="1" baseline="-25000" dirty="0" smtClean="0">
                <a:latin typeface="新細明體" pitchFamily="18" charset="-120"/>
              </a:rPr>
              <a:t>4 </a:t>
            </a:r>
            <a:r>
              <a:rPr lang="en-US" altLang="zh-TW" sz="2400" dirty="0" smtClean="0"/>
              <a:t>+ </a:t>
            </a:r>
            <a:r>
              <a:rPr lang="en-US" altLang="zh-TW" sz="2400" b="1" i="1" dirty="0" smtClean="0">
                <a:latin typeface="新細明體" pitchFamily="18" charset="-120"/>
              </a:rPr>
              <a:t>w</a:t>
            </a:r>
            <a:r>
              <a:rPr lang="en-US" altLang="zh-TW" sz="2400" b="1" i="1" baseline="-25000" dirty="0" smtClean="0">
                <a:latin typeface="新細明體" pitchFamily="18" charset="-120"/>
              </a:rPr>
              <a:t>5 </a:t>
            </a:r>
            <a:r>
              <a:rPr lang="zh-TW" altLang="en-US" sz="2400" dirty="0" smtClean="0"/>
              <a:t>。</a:t>
            </a:r>
          </a:p>
          <a:p>
            <a:pPr marL="495300" indent="-495300" eaLnBrk="1" hangingPunct="1">
              <a:buSzTx/>
              <a:buFont typeface="Wingdings" pitchFamily="2" charset="2"/>
              <a:buAutoNum type="arabicParenR" startAt="3"/>
            </a:pPr>
            <a:r>
              <a:rPr lang="zh-TW" altLang="en-US" sz="2800" dirty="0" smtClean="0"/>
              <a:t>一籃子商品的平均價格：</a:t>
            </a:r>
            <a:r>
              <a:rPr lang="en-US" altLang="zh-TW" sz="2800" dirty="0" smtClean="0"/>
              <a:t>p = </a:t>
            </a:r>
            <a:r>
              <a:rPr lang="en-US" altLang="zh-TW" sz="2800" b="1" i="1" dirty="0" smtClean="0">
                <a:latin typeface="新細明體" pitchFamily="18" charset="-120"/>
              </a:rPr>
              <a:t>w</a:t>
            </a:r>
            <a:r>
              <a:rPr lang="en-US" altLang="zh-TW" sz="2800" b="1" i="1" baseline="-25000" dirty="0" smtClean="0">
                <a:latin typeface="新細明體" pitchFamily="18" charset="-120"/>
              </a:rPr>
              <a:t>1 </a:t>
            </a:r>
            <a:r>
              <a:rPr lang="en-US" altLang="zh-TW" sz="2800" b="1" i="1" dirty="0" smtClean="0">
                <a:latin typeface="新細明體" pitchFamily="18" charset="-120"/>
              </a:rPr>
              <a:t>p</a:t>
            </a:r>
            <a:r>
              <a:rPr lang="en-US" altLang="zh-TW" sz="2800" b="1" i="1" baseline="-25000" dirty="0" smtClean="0">
                <a:latin typeface="新細明體" pitchFamily="18" charset="-120"/>
              </a:rPr>
              <a:t>1 </a:t>
            </a:r>
            <a:r>
              <a:rPr lang="en-US" altLang="zh-TW" sz="2800" dirty="0" smtClean="0"/>
              <a:t>+ </a:t>
            </a:r>
            <a:r>
              <a:rPr lang="en-US" altLang="zh-TW" sz="2800" b="1" i="1" dirty="0" smtClean="0">
                <a:latin typeface="新細明體" pitchFamily="18" charset="-120"/>
              </a:rPr>
              <a:t>w</a:t>
            </a:r>
            <a:r>
              <a:rPr lang="en-US" altLang="zh-TW" sz="2800" b="1" i="1" baseline="-25000" dirty="0" smtClean="0">
                <a:latin typeface="新細明體" pitchFamily="18" charset="-120"/>
              </a:rPr>
              <a:t>2 </a:t>
            </a:r>
            <a:r>
              <a:rPr lang="en-US" altLang="zh-TW" sz="2800" b="1" i="1" dirty="0" smtClean="0">
                <a:latin typeface="新細明體" pitchFamily="18" charset="-120"/>
              </a:rPr>
              <a:t>p</a:t>
            </a:r>
            <a:r>
              <a:rPr lang="en-US" altLang="zh-TW" sz="2800" b="1" i="1" baseline="-25000" dirty="0" smtClean="0">
                <a:latin typeface="新細明體" pitchFamily="18" charset="-120"/>
              </a:rPr>
              <a:t>2 </a:t>
            </a:r>
            <a:r>
              <a:rPr lang="en-US" altLang="zh-TW" sz="2800" dirty="0" smtClean="0"/>
              <a:t>+ </a:t>
            </a:r>
            <a:r>
              <a:rPr lang="en-US" altLang="zh-TW" sz="2800" b="1" i="1" dirty="0" smtClean="0">
                <a:latin typeface="新細明體" pitchFamily="18" charset="-120"/>
              </a:rPr>
              <a:t>w</a:t>
            </a:r>
            <a:r>
              <a:rPr lang="en-US" altLang="zh-TW" sz="2800" b="1" i="1" baseline="-25000" dirty="0" smtClean="0">
                <a:latin typeface="新細明體" pitchFamily="18" charset="-120"/>
              </a:rPr>
              <a:t>3 </a:t>
            </a:r>
            <a:r>
              <a:rPr lang="en-US" altLang="zh-TW" sz="2800" b="1" i="1" dirty="0" smtClean="0">
                <a:latin typeface="新細明體" pitchFamily="18" charset="-120"/>
              </a:rPr>
              <a:t>p</a:t>
            </a:r>
            <a:r>
              <a:rPr lang="en-US" altLang="zh-TW" sz="2800" b="1" i="1" baseline="-25000" dirty="0" smtClean="0">
                <a:latin typeface="新細明體" pitchFamily="18" charset="-120"/>
              </a:rPr>
              <a:t>3</a:t>
            </a:r>
            <a:r>
              <a:rPr lang="en-US" altLang="zh-TW" sz="2800" dirty="0" smtClean="0"/>
              <a:t>+ </a:t>
            </a:r>
            <a:r>
              <a:rPr lang="en-US" altLang="zh-TW" sz="2800" b="1" i="1" dirty="0" smtClean="0">
                <a:latin typeface="新細明體" pitchFamily="18" charset="-120"/>
              </a:rPr>
              <a:t>w</a:t>
            </a:r>
            <a:r>
              <a:rPr lang="en-US" altLang="zh-TW" sz="2800" b="1" i="1" baseline="-25000" dirty="0" smtClean="0">
                <a:latin typeface="新細明體" pitchFamily="18" charset="-120"/>
              </a:rPr>
              <a:t>4 </a:t>
            </a:r>
            <a:r>
              <a:rPr lang="en-US" altLang="zh-TW" sz="2800" b="1" i="1" dirty="0" smtClean="0">
                <a:latin typeface="新細明體" pitchFamily="18" charset="-120"/>
              </a:rPr>
              <a:t>p</a:t>
            </a:r>
            <a:r>
              <a:rPr lang="en-US" altLang="zh-TW" sz="2800" b="1" i="1" baseline="-25000" dirty="0" smtClean="0">
                <a:latin typeface="新細明體" pitchFamily="18" charset="-120"/>
              </a:rPr>
              <a:t>4</a:t>
            </a:r>
            <a:r>
              <a:rPr lang="en-US" altLang="zh-TW" sz="2800" dirty="0" smtClean="0"/>
              <a:t>+ </a:t>
            </a:r>
            <a:r>
              <a:rPr lang="en-US" altLang="zh-TW" sz="2800" b="1" i="1" dirty="0" smtClean="0">
                <a:latin typeface="新細明體" pitchFamily="18" charset="-120"/>
              </a:rPr>
              <a:t>w</a:t>
            </a:r>
            <a:r>
              <a:rPr lang="en-US" altLang="zh-TW" sz="2800" b="1" i="1" baseline="-25000" dirty="0" smtClean="0">
                <a:latin typeface="新細明體" pitchFamily="18" charset="-120"/>
              </a:rPr>
              <a:t>5 </a:t>
            </a:r>
            <a:r>
              <a:rPr lang="en-US" altLang="zh-TW" sz="2800" b="1" i="1" dirty="0" smtClean="0">
                <a:latin typeface="新細明體" pitchFamily="18" charset="-120"/>
              </a:rPr>
              <a:t>p</a:t>
            </a:r>
            <a:r>
              <a:rPr lang="en-US" altLang="zh-TW" sz="2800" b="1" i="1" baseline="-25000" dirty="0" smtClean="0">
                <a:latin typeface="新細明體" pitchFamily="18" charset="-120"/>
              </a:rPr>
              <a:t>5 </a:t>
            </a:r>
            <a:r>
              <a:rPr lang="zh-TW" altLang="en-US" sz="2800" dirty="0" smtClean="0"/>
              <a:t>。</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投影片編號版面配置區 6"/>
          <p:cNvSpPr>
            <a:spLocks noGrp="1"/>
          </p:cNvSpPr>
          <p:nvPr>
            <p:ph type="sldNum" sz="quarter" idx="12"/>
          </p:nvPr>
        </p:nvSpPr>
        <p:spPr>
          <a:noFill/>
        </p:spPr>
        <p:txBody>
          <a:bodyPr/>
          <a:lstStyle/>
          <a:p>
            <a:fld id="{2784ECF5-70BE-4B1F-AD7E-5864C291808F}" type="slidenum">
              <a:rPr lang="en-US" altLang="zh-TW" smtClean="0"/>
              <a:pPr/>
              <a:t>15</a:t>
            </a:fld>
            <a:endParaRPr lang="en-US" altLang="zh-TW" smtClean="0"/>
          </a:p>
        </p:txBody>
      </p:sp>
      <p:sp>
        <p:nvSpPr>
          <p:cNvPr id="4100" name="Rectangle 2"/>
          <p:cNvSpPr>
            <a:spLocks noGrp="1" noChangeArrowheads="1"/>
          </p:cNvSpPr>
          <p:nvPr>
            <p:ph type="title"/>
          </p:nvPr>
        </p:nvSpPr>
        <p:spPr>
          <a:xfrm>
            <a:off x="457200" y="122238"/>
            <a:ext cx="7578969" cy="985593"/>
          </a:xfrm>
        </p:spPr>
        <p:txBody>
          <a:bodyPr/>
          <a:lstStyle/>
          <a:p>
            <a:pPr eaLnBrk="1" hangingPunct="1"/>
            <a:r>
              <a:rPr lang="en-US" altLang="zh-TW" sz="4000" dirty="0" smtClean="0">
                <a:solidFill>
                  <a:srgbClr val="800080"/>
                </a:solidFill>
                <a:latin typeface="+mn-lt"/>
              </a:rPr>
              <a:t>2.5  </a:t>
            </a:r>
            <a:r>
              <a:rPr lang="zh-TW" altLang="en-US" sz="4000" dirty="0" smtClean="0">
                <a:solidFill>
                  <a:srgbClr val="800080"/>
                </a:solidFill>
                <a:latin typeface="+mn-lt"/>
              </a:rPr>
              <a:t>物價指數</a:t>
            </a:r>
          </a:p>
        </p:txBody>
      </p:sp>
      <p:sp>
        <p:nvSpPr>
          <p:cNvPr id="4101" name="Rectangle 3"/>
          <p:cNvSpPr>
            <a:spLocks noGrp="1" noChangeArrowheads="1"/>
          </p:cNvSpPr>
          <p:nvPr>
            <p:ph type="body" sz="half" idx="1"/>
          </p:nvPr>
        </p:nvSpPr>
        <p:spPr>
          <a:xfrm>
            <a:off x="529214" y="1390861"/>
            <a:ext cx="7554685" cy="3962400"/>
          </a:xfrm>
        </p:spPr>
        <p:txBody>
          <a:bodyPr/>
          <a:lstStyle/>
          <a:p>
            <a:pPr marL="514350" indent="-514350" eaLnBrk="1" hangingPunct="1">
              <a:lnSpc>
                <a:spcPct val="110000"/>
              </a:lnSpc>
              <a:buFont typeface="+mj-lt"/>
              <a:buAutoNum type="arabicParenR"/>
            </a:pPr>
            <a:r>
              <a:rPr lang="zh-TW" altLang="en-US" sz="2800" dirty="0" smtClean="0"/>
              <a:t>一籃子商品的平均價格：</a:t>
            </a:r>
            <a:r>
              <a:rPr lang="en-US" altLang="zh-TW" sz="2800" dirty="0" smtClean="0"/>
              <a:t>p = </a:t>
            </a:r>
            <a:r>
              <a:rPr lang="en-US" altLang="zh-TW" sz="2800" b="1" i="1" dirty="0" smtClean="0"/>
              <a:t>w</a:t>
            </a:r>
            <a:r>
              <a:rPr lang="en-US" altLang="zh-TW" sz="2800" b="1" i="1" baseline="-25000" dirty="0" smtClean="0"/>
              <a:t>1 </a:t>
            </a:r>
            <a:r>
              <a:rPr lang="en-US" altLang="zh-TW" sz="2800" b="1" i="1" dirty="0" smtClean="0"/>
              <a:t>p</a:t>
            </a:r>
            <a:r>
              <a:rPr lang="en-US" altLang="zh-TW" sz="2800" b="1" i="1" baseline="-25000" dirty="0" smtClean="0"/>
              <a:t>1 </a:t>
            </a:r>
            <a:r>
              <a:rPr lang="en-US" altLang="zh-TW" sz="2800" dirty="0" smtClean="0"/>
              <a:t>+ </a:t>
            </a:r>
            <a:r>
              <a:rPr lang="en-US" altLang="zh-TW" sz="2800" b="1" i="1" dirty="0" smtClean="0"/>
              <a:t>w</a:t>
            </a:r>
            <a:r>
              <a:rPr lang="en-US" altLang="zh-TW" sz="2800" b="1" i="1" baseline="-25000" dirty="0" smtClean="0"/>
              <a:t>2 </a:t>
            </a:r>
            <a:r>
              <a:rPr lang="en-US" altLang="zh-TW" sz="2800" b="1" i="1" dirty="0" smtClean="0"/>
              <a:t>p</a:t>
            </a:r>
            <a:r>
              <a:rPr lang="en-US" altLang="zh-TW" sz="2800" b="1" i="1" baseline="-25000" dirty="0" smtClean="0"/>
              <a:t>2 </a:t>
            </a:r>
            <a:r>
              <a:rPr lang="en-US" altLang="zh-TW" sz="2800" dirty="0" smtClean="0"/>
              <a:t>+ </a:t>
            </a:r>
            <a:r>
              <a:rPr lang="en-US" altLang="zh-TW" sz="2800" b="1" i="1" dirty="0" smtClean="0"/>
              <a:t>w</a:t>
            </a:r>
            <a:r>
              <a:rPr lang="en-US" altLang="zh-TW" sz="2800" b="1" i="1" baseline="-25000" dirty="0" smtClean="0"/>
              <a:t>3 </a:t>
            </a:r>
            <a:r>
              <a:rPr lang="en-US" altLang="zh-TW" sz="2800" b="1" i="1" dirty="0" smtClean="0"/>
              <a:t>p</a:t>
            </a:r>
            <a:r>
              <a:rPr lang="en-US" altLang="zh-TW" sz="2800" b="1" i="1" baseline="-25000" dirty="0" smtClean="0"/>
              <a:t>3</a:t>
            </a:r>
            <a:r>
              <a:rPr lang="en-US" altLang="zh-TW" sz="2800" dirty="0" smtClean="0"/>
              <a:t>+ </a:t>
            </a:r>
            <a:r>
              <a:rPr lang="en-US" altLang="zh-TW" sz="2800" b="1" i="1" dirty="0" smtClean="0"/>
              <a:t>w</a:t>
            </a:r>
            <a:r>
              <a:rPr lang="en-US" altLang="zh-TW" sz="2800" b="1" i="1" baseline="-25000" dirty="0" smtClean="0"/>
              <a:t>4 </a:t>
            </a:r>
            <a:r>
              <a:rPr lang="en-US" altLang="zh-TW" sz="2800" b="1" i="1" dirty="0" smtClean="0"/>
              <a:t>p</a:t>
            </a:r>
            <a:r>
              <a:rPr lang="en-US" altLang="zh-TW" sz="2800" b="1" i="1" baseline="-25000" dirty="0" smtClean="0"/>
              <a:t>4</a:t>
            </a:r>
            <a:r>
              <a:rPr lang="en-US" altLang="zh-TW" sz="2800" dirty="0" smtClean="0"/>
              <a:t>+ </a:t>
            </a:r>
            <a:r>
              <a:rPr lang="en-US" altLang="zh-TW" sz="2800" b="1" i="1" dirty="0" smtClean="0"/>
              <a:t>w</a:t>
            </a:r>
            <a:r>
              <a:rPr lang="en-US" altLang="zh-TW" sz="2800" b="1" i="1" baseline="-25000" dirty="0" smtClean="0"/>
              <a:t>5 </a:t>
            </a:r>
            <a:r>
              <a:rPr lang="en-US" altLang="zh-TW" sz="2800" b="1" i="1" dirty="0" smtClean="0"/>
              <a:t>p</a:t>
            </a:r>
            <a:r>
              <a:rPr lang="en-US" altLang="zh-TW" sz="2800" b="1" i="1" baseline="-25000" dirty="0" smtClean="0"/>
              <a:t>5 </a:t>
            </a:r>
            <a:r>
              <a:rPr lang="zh-TW" altLang="en-US" sz="2800" dirty="0" smtClean="0"/>
              <a:t>。</a:t>
            </a:r>
          </a:p>
          <a:p>
            <a:pPr lvl="1" eaLnBrk="1" hangingPunct="1">
              <a:lnSpc>
                <a:spcPct val="110000"/>
              </a:lnSpc>
            </a:pPr>
            <a:r>
              <a:rPr lang="en-US" altLang="zh-TW" sz="2400" dirty="0" smtClean="0"/>
              <a:t>p(2011) </a:t>
            </a:r>
            <a:r>
              <a:rPr lang="zh-TW" altLang="en-US" sz="2400" dirty="0" smtClean="0"/>
              <a:t>表示這一籃子商品的價格都是利用 </a:t>
            </a:r>
            <a:r>
              <a:rPr lang="en-US" altLang="zh-TW" sz="2400" dirty="0" smtClean="0"/>
              <a:t>2011</a:t>
            </a:r>
            <a:r>
              <a:rPr lang="zh-TW" altLang="en-US" sz="2400" dirty="0" smtClean="0"/>
              <a:t>年的商品價格計算出來的平均價格。</a:t>
            </a:r>
          </a:p>
          <a:p>
            <a:pPr lvl="1" eaLnBrk="1" hangingPunct="1">
              <a:lnSpc>
                <a:spcPct val="110000"/>
              </a:lnSpc>
            </a:pPr>
            <a:r>
              <a:rPr lang="en-US" altLang="zh-TW" sz="2400" dirty="0" smtClean="0"/>
              <a:t>p(2000) </a:t>
            </a:r>
            <a:r>
              <a:rPr lang="zh-TW" altLang="en-US" sz="2400" dirty="0" smtClean="0"/>
              <a:t>表示這一籃子商品的價格都是利用 </a:t>
            </a:r>
            <a:r>
              <a:rPr lang="en-US" altLang="zh-TW" sz="2400" dirty="0" smtClean="0"/>
              <a:t>2000</a:t>
            </a:r>
            <a:r>
              <a:rPr lang="zh-TW" altLang="en-US" sz="2400" dirty="0" smtClean="0"/>
              <a:t>年的商品價格計算出來的平均價格。</a:t>
            </a:r>
          </a:p>
          <a:p>
            <a:pPr marL="514350" indent="-514350" eaLnBrk="1" hangingPunct="1">
              <a:lnSpc>
                <a:spcPct val="110000"/>
              </a:lnSpc>
              <a:buFont typeface="+mj-lt"/>
              <a:buAutoNum type="arabicParenR"/>
            </a:pPr>
            <a:r>
              <a:rPr lang="zh-TW" altLang="en-US" sz="2800" dirty="0" smtClean="0"/>
              <a:t>指數化：若令 </a:t>
            </a:r>
            <a:r>
              <a:rPr lang="en-US" altLang="zh-TW" sz="2800" dirty="0" smtClean="0"/>
              <a:t>p(2000) </a:t>
            </a:r>
            <a:r>
              <a:rPr lang="zh-TW" altLang="en-US" sz="2800" dirty="0" smtClean="0"/>
              <a:t>的指數為 </a:t>
            </a:r>
            <a:r>
              <a:rPr lang="en-US" altLang="zh-TW" sz="2800" b="1" dirty="0" smtClean="0"/>
              <a:t>I</a:t>
            </a:r>
            <a:r>
              <a:rPr lang="en-US" altLang="zh-TW" sz="2800" dirty="0" smtClean="0"/>
              <a:t>(2000) </a:t>
            </a:r>
            <a:r>
              <a:rPr lang="zh-TW" altLang="en-US" sz="2800" dirty="0" smtClean="0"/>
              <a:t>為 </a:t>
            </a:r>
            <a:r>
              <a:rPr lang="en-US" altLang="zh-TW" sz="2800" dirty="0" smtClean="0"/>
              <a:t>100.00</a:t>
            </a:r>
            <a:r>
              <a:rPr lang="zh-TW" altLang="en-US" sz="2800" dirty="0" smtClean="0"/>
              <a:t>，則：</a:t>
            </a:r>
          </a:p>
        </p:txBody>
      </p:sp>
      <p:graphicFrame>
        <p:nvGraphicFramePr>
          <p:cNvPr id="4098" name="Object 4"/>
          <p:cNvGraphicFramePr>
            <a:graphicFrameLocks noChangeAspect="1"/>
          </p:cNvGraphicFramePr>
          <p:nvPr>
            <p:ph sz="half" idx="2"/>
          </p:nvPr>
        </p:nvGraphicFramePr>
        <p:xfrm>
          <a:off x="3490232" y="4967741"/>
          <a:ext cx="3648075" cy="877887"/>
        </p:xfrm>
        <a:graphic>
          <a:graphicData uri="http://schemas.openxmlformats.org/presentationml/2006/ole">
            <p:oleObj spid="_x0000_s4098" name="方程式" r:id="rId3" imgW="1739880" imgH="419040" progId="Equation.3">
              <p:embed/>
            </p:oleObj>
          </a:graphicData>
        </a:graphic>
      </p:graphicFrame>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5" name="投影片編號版面配置區 7"/>
          <p:cNvSpPr>
            <a:spLocks noGrp="1"/>
          </p:cNvSpPr>
          <p:nvPr>
            <p:ph type="sldNum" sz="quarter" idx="12"/>
          </p:nvPr>
        </p:nvSpPr>
        <p:spPr>
          <a:noFill/>
        </p:spPr>
        <p:txBody>
          <a:bodyPr/>
          <a:lstStyle/>
          <a:p>
            <a:fld id="{F1127ABC-9B04-4A4C-9A66-476C3059AFE2}" type="slidenum">
              <a:rPr lang="en-US" altLang="zh-TW" smtClean="0"/>
              <a:pPr/>
              <a:t>16</a:t>
            </a:fld>
            <a:endParaRPr lang="en-US" altLang="zh-TW" smtClean="0"/>
          </a:p>
        </p:txBody>
      </p:sp>
      <p:sp>
        <p:nvSpPr>
          <p:cNvPr id="5126" name="Rectangle 2"/>
          <p:cNvSpPr>
            <a:spLocks noGrp="1" noChangeArrowheads="1"/>
          </p:cNvSpPr>
          <p:nvPr>
            <p:ph type="title"/>
          </p:nvPr>
        </p:nvSpPr>
        <p:spPr>
          <a:xfrm>
            <a:off x="457199" y="122238"/>
            <a:ext cx="7508631" cy="968008"/>
          </a:xfrm>
        </p:spPr>
        <p:txBody>
          <a:bodyPr/>
          <a:lstStyle/>
          <a:p>
            <a:pPr eaLnBrk="1" hangingPunct="1"/>
            <a:r>
              <a:rPr lang="en-US" altLang="zh-TW" sz="4000" dirty="0" smtClean="0">
                <a:solidFill>
                  <a:srgbClr val="800080"/>
                </a:solidFill>
                <a:latin typeface="+mn-lt"/>
              </a:rPr>
              <a:t>2.6 </a:t>
            </a:r>
            <a:r>
              <a:rPr lang="zh-TW" altLang="en-US" sz="4000" dirty="0" smtClean="0">
                <a:solidFill>
                  <a:srgbClr val="800080"/>
                </a:solidFill>
                <a:latin typeface="+mn-lt"/>
              </a:rPr>
              <a:t>上漲率</a:t>
            </a:r>
          </a:p>
        </p:txBody>
      </p:sp>
      <p:sp>
        <p:nvSpPr>
          <p:cNvPr id="5127" name="Rectangle 3"/>
          <p:cNvSpPr>
            <a:spLocks noGrp="1" noChangeArrowheads="1"/>
          </p:cNvSpPr>
          <p:nvPr>
            <p:ph type="body" sz="half" idx="1"/>
          </p:nvPr>
        </p:nvSpPr>
        <p:spPr>
          <a:xfrm>
            <a:off x="549275" y="1175658"/>
            <a:ext cx="7152787" cy="4926204"/>
          </a:xfrm>
        </p:spPr>
        <p:txBody>
          <a:bodyPr/>
          <a:lstStyle/>
          <a:p>
            <a:pPr marL="571500" indent="-571500" eaLnBrk="1" hangingPunct="1">
              <a:lnSpc>
                <a:spcPct val="190000"/>
              </a:lnSpc>
            </a:pPr>
            <a:r>
              <a:rPr lang="zh-TW" altLang="en-US" sz="2800" dirty="0" smtClean="0"/>
              <a:t>上漲率：指這一期指數相對於上一期指數所增加的百分比。</a:t>
            </a:r>
          </a:p>
          <a:p>
            <a:pPr marL="858838" lvl="1" indent="-514350" eaLnBrk="1" hangingPunct="1">
              <a:lnSpc>
                <a:spcPct val="190000"/>
              </a:lnSpc>
              <a:buFont typeface="Wingdings" pitchFamily="2" charset="2"/>
              <a:buAutoNum type="circleNumWdWhitePlain"/>
            </a:pPr>
            <a:r>
              <a:rPr lang="zh-TW" altLang="en-US" sz="2800" dirty="0" smtClean="0"/>
              <a:t>物價</a:t>
            </a:r>
            <a:r>
              <a:rPr lang="zh-TW" altLang="en-US" sz="2800" b="1" dirty="0" smtClean="0">
                <a:solidFill>
                  <a:srgbClr val="800080"/>
                </a:solidFill>
              </a:rPr>
              <a:t>上漲率</a:t>
            </a:r>
            <a:r>
              <a:rPr lang="zh-TW" altLang="en-US" sz="2800" dirty="0" smtClean="0"/>
              <a:t>：</a:t>
            </a:r>
          </a:p>
          <a:p>
            <a:pPr marL="858838" lvl="1" indent="-514350" eaLnBrk="1" hangingPunct="1">
              <a:lnSpc>
                <a:spcPct val="190000"/>
              </a:lnSpc>
              <a:buFont typeface="Wingdings" pitchFamily="2" charset="2"/>
              <a:buAutoNum type="circleNumWdWhitePlain"/>
            </a:pPr>
            <a:r>
              <a:rPr lang="zh-TW" altLang="en-US" sz="2800" dirty="0" smtClean="0"/>
              <a:t>所得</a:t>
            </a:r>
            <a:r>
              <a:rPr lang="zh-TW" altLang="en-US" sz="2800" b="1" dirty="0" smtClean="0">
                <a:solidFill>
                  <a:srgbClr val="800080"/>
                </a:solidFill>
              </a:rPr>
              <a:t>成長率</a:t>
            </a:r>
            <a:r>
              <a:rPr lang="zh-TW" altLang="en-US" sz="2800" dirty="0" smtClean="0"/>
              <a:t>：</a:t>
            </a:r>
          </a:p>
          <a:p>
            <a:pPr marL="858838" lvl="1" indent="-514350" eaLnBrk="1" hangingPunct="1">
              <a:lnSpc>
                <a:spcPct val="190000"/>
              </a:lnSpc>
              <a:buFont typeface="Wingdings" pitchFamily="2" charset="2"/>
              <a:buAutoNum type="circleNumWdWhitePlain"/>
            </a:pPr>
            <a:r>
              <a:rPr lang="zh-TW" altLang="en-US" sz="2800" dirty="0" smtClean="0"/>
              <a:t>貨幣</a:t>
            </a:r>
            <a:r>
              <a:rPr lang="zh-TW" altLang="en-US" sz="2800" b="1" dirty="0" smtClean="0">
                <a:solidFill>
                  <a:srgbClr val="800080"/>
                </a:solidFill>
              </a:rPr>
              <a:t>增加率</a:t>
            </a:r>
            <a:r>
              <a:rPr lang="zh-TW" altLang="en-US" sz="2800" dirty="0" smtClean="0"/>
              <a:t>：</a:t>
            </a:r>
          </a:p>
        </p:txBody>
      </p:sp>
      <p:graphicFrame>
        <p:nvGraphicFramePr>
          <p:cNvPr id="5122" name="Object 4"/>
          <p:cNvGraphicFramePr>
            <a:graphicFrameLocks noChangeAspect="1"/>
          </p:cNvGraphicFramePr>
          <p:nvPr>
            <p:ph sz="quarter" idx="2"/>
          </p:nvPr>
        </p:nvGraphicFramePr>
        <p:xfrm>
          <a:off x="4035425" y="3090863"/>
          <a:ext cx="3254375" cy="808037"/>
        </p:xfrm>
        <a:graphic>
          <a:graphicData uri="http://schemas.openxmlformats.org/presentationml/2006/ole">
            <p:oleObj spid="_x0000_s5122" name="方程式" r:id="rId3" imgW="1688760" imgH="419040" progId="Equation.3">
              <p:embed/>
            </p:oleObj>
          </a:graphicData>
        </a:graphic>
      </p:graphicFrame>
      <p:graphicFrame>
        <p:nvGraphicFramePr>
          <p:cNvPr id="5123" name="Object 8"/>
          <p:cNvGraphicFramePr>
            <a:graphicFrameLocks noChangeAspect="1"/>
          </p:cNvGraphicFramePr>
          <p:nvPr>
            <p:ph sz="quarter" idx="3"/>
          </p:nvPr>
        </p:nvGraphicFramePr>
        <p:xfrm>
          <a:off x="4008438" y="4141788"/>
          <a:ext cx="3136900" cy="784225"/>
        </p:xfrm>
        <a:graphic>
          <a:graphicData uri="http://schemas.openxmlformats.org/presentationml/2006/ole">
            <p:oleObj spid="_x0000_s5123" name="方程式" r:id="rId4" imgW="1676160" imgH="419040" progId="Equation.3">
              <p:embed/>
            </p:oleObj>
          </a:graphicData>
        </a:graphic>
      </p:graphicFrame>
      <p:graphicFrame>
        <p:nvGraphicFramePr>
          <p:cNvPr id="5124" name="Object 10"/>
          <p:cNvGraphicFramePr>
            <a:graphicFrameLocks noChangeAspect="1"/>
          </p:cNvGraphicFramePr>
          <p:nvPr/>
        </p:nvGraphicFramePr>
        <p:xfrm>
          <a:off x="4010025" y="5116513"/>
          <a:ext cx="3355975" cy="763587"/>
        </p:xfrm>
        <a:graphic>
          <a:graphicData uri="http://schemas.openxmlformats.org/presentationml/2006/ole">
            <p:oleObj spid="_x0000_s5124" name="方程式" r:id="rId5" imgW="1841400" imgH="419040" progId="Equation.3">
              <p:embed/>
            </p:oleObj>
          </a:graphicData>
        </a:graphic>
      </p:graphicFrame>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投影片編號版面配置區 5"/>
          <p:cNvSpPr>
            <a:spLocks noGrp="1"/>
          </p:cNvSpPr>
          <p:nvPr>
            <p:ph type="sldNum" sz="quarter" idx="12"/>
          </p:nvPr>
        </p:nvSpPr>
        <p:spPr>
          <a:noFill/>
        </p:spPr>
        <p:txBody>
          <a:bodyPr/>
          <a:lstStyle/>
          <a:p>
            <a:fld id="{D3D0E53C-07E9-4523-A62C-B2C1E6987C49}" type="slidenum">
              <a:rPr lang="en-US" altLang="zh-TW" smtClean="0"/>
              <a:pPr/>
              <a:t>17</a:t>
            </a:fld>
            <a:endParaRPr lang="en-US" altLang="zh-TW" smtClean="0"/>
          </a:p>
        </p:txBody>
      </p:sp>
      <p:sp>
        <p:nvSpPr>
          <p:cNvPr id="25603" name="Rectangle 2"/>
          <p:cNvSpPr>
            <a:spLocks noGrp="1" noChangeArrowheads="1"/>
          </p:cNvSpPr>
          <p:nvPr>
            <p:ph type="title"/>
          </p:nvPr>
        </p:nvSpPr>
        <p:spPr>
          <a:xfrm>
            <a:off x="373062" y="225426"/>
            <a:ext cx="7410223" cy="710746"/>
          </a:xfrm>
        </p:spPr>
        <p:txBody>
          <a:bodyPr/>
          <a:lstStyle/>
          <a:p>
            <a:pPr eaLnBrk="1" hangingPunct="1"/>
            <a:r>
              <a:rPr lang="en-US" altLang="zh-TW" sz="4000" dirty="0" smtClean="0">
                <a:solidFill>
                  <a:srgbClr val="800080"/>
                </a:solidFill>
                <a:latin typeface="+mn-lt"/>
              </a:rPr>
              <a:t>2.7  </a:t>
            </a:r>
            <a:r>
              <a:rPr lang="zh-TW" altLang="en-US" sz="4000" dirty="0" smtClean="0">
                <a:solidFill>
                  <a:srgbClr val="800080"/>
                </a:solidFill>
                <a:latin typeface="+mn-lt"/>
              </a:rPr>
              <a:t>凱因斯為何提出總合概念？</a:t>
            </a:r>
          </a:p>
        </p:txBody>
      </p:sp>
      <p:sp>
        <p:nvSpPr>
          <p:cNvPr id="25604" name="Rectangle 3"/>
          <p:cNvSpPr>
            <a:spLocks noGrp="1" noChangeArrowheads="1"/>
          </p:cNvSpPr>
          <p:nvPr>
            <p:ph type="body" idx="1"/>
          </p:nvPr>
        </p:nvSpPr>
        <p:spPr>
          <a:xfrm>
            <a:off x="620486" y="1153886"/>
            <a:ext cx="7358743" cy="5361215"/>
          </a:xfrm>
        </p:spPr>
        <p:txBody>
          <a:bodyPr/>
          <a:lstStyle/>
          <a:p>
            <a:pPr marL="571500" indent="-571500" eaLnBrk="1" hangingPunct="1">
              <a:lnSpc>
                <a:spcPct val="150000"/>
              </a:lnSpc>
              <a:buFont typeface="Wingdings" pitchFamily="2" charset="2"/>
              <a:buChar char="n"/>
            </a:pPr>
            <a:r>
              <a:rPr lang="zh-TW" altLang="en-US" sz="2800" dirty="0" smtClean="0">
                <a:latin typeface="新細明體" pitchFamily="18" charset="-120"/>
              </a:rPr>
              <a:t>他不是保守黨員，也不是工黨或自由黨黨員，而是英國式的菁英主義者：</a:t>
            </a:r>
            <a:endParaRPr lang="en-US" altLang="zh-TW" sz="2800" dirty="0" smtClean="0">
              <a:latin typeface="新細明體" pitchFamily="18" charset="-120"/>
            </a:endParaRPr>
          </a:p>
          <a:p>
            <a:pPr marL="920750" lvl="1" indent="-571500" eaLnBrk="1" hangingPunct="1">
              <a:buFont typeface="+mj-lt"/>
              <a:buAutoNum type="circleNumWdWhitePlain"/>
            </a:pPr>
            <a:r>
              <a:rPr lang="zh-TW" altLang="en-US" sz="2400" dirty="0" smtClean="0">
                <a:latin typeface="新細明體" pitchFamily="18" charset="-120"/>
              </a:rPr>
              <a:t>相信市場機制是最好的資源配置機制，只是存在缺陷，而這缺陷需要政府介入。</a:t>
            </a:r>
            <a:endParaRPr lang="en-US" altLang="zh-TW" sz="2400" dirty="0" smtClean="0">
              <a:latin typeface="新細明體" pitchFamily="18" charset="-120"/>
            </a:endParaRPr>
          </a:p>
          <a:p>
            <a:pPr marL="920750" lvl="1" indent="-571500" eaLnBrk="1" hangingPunct="1">
              <a:buFont typeface="+mj-lt"/>
              <a:buAutoNum type="circleNumWdWhitePlain"/>
            </a:pPr>
            <a:r>
              <a:rPr lang="zh-TW" altLang="en-US" sz="2400" dirty="0" smtClean="0">
                <a:latin typeface="新細明體" pitchFamily="18" charset="-120"/>
              </a:rPr>
              <a:t>反對政府干預特定產業，那會影響不同商品的相對價格，從而扭曲市場機能。</a:t>
            </a:r>
            <a:endParaRPr lang="en-US" altLang="zh-TW" sz="2400" dirty="0" smtClean="0">
              <a:latin typeface="新細明體" pitchFamily="18" charset="-120"/>
            </a:endParaRPr>
          </a:p>
          <a:p>
            <a:pPr marL="920750" lvl="1" indent="-571500" eaLnBrk="1" hangingPunct="1">
              <a:buFont typeface="+mj-lt"/>
              <a:buAutoNum type="circleNumWdWhitePlain"/>
            </a:pPr>
            <a:r>
              <a:rPr lang="zh-TW" altLang="en-US" sz="2400" dirty="0" smtClean="0">
                <a:latin typeface="新細明體" pitchFamily="18" charset="-120"/>
              </a:rPr>
              <a:t>認為政府政策的對象是整體經濟，也就是以總體變數衡量的經濟關係，而不是個別產業或個人。</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7"/>
          <p:cNvSpPr>
            <a:spLocks noGrp="1" noChangeArrowheads="1"/>
          </p:cNvSpPr>
          <p:nvPr>
            <p:ph type="sldNum" sz="quarter" idx="12"/>
          </p:nvPr>
        </p:nvSpPr>
        <p:spPr>
          <a:noFill/>
        </p:spPr>
        <p:txBody>
          <a:bodyPr/>
          <a:lstStyle/>
          <a:p>
            <a:fld id="{B5544DCD-A0CF-4DF4-AB64-AC00A4AAE5E4}" type="slidenum">
              <a:rPr lang="en-US" altLang="zh-TW" smtClean="0"/>
              <a:pPr/>
              <a:t>18</a:t>
            </a:fld>
            <a:endParaRPr lang="en-US" altLang="zh-TW" smtClean="0"/>
          </a:p>
        </p:txBody>
      </p:sp>
      <p:sp>
        <p:nvSpPr>
          <p:cNvPr id="29699" name="Rectangle 2"/>
          <p:cNvSpPr>
            <a:spLocks noGrp="1" noChangeArrowheads="1"/>
          </p:cNvSpPr>
          <p:nvPr>
            <p:ph type="ctrTitle"/>
          </p:nvPr>
        </p:nvSpPr>
        <p:spPr>
          <a:xfrm>
            <a:off x="323850" y="1557338"/>
            <a:ext cx="6911975" cy="2520950"/>
          </a:xfrm>
        </p:spPr>
        <p:txBody>
          <a:bodyPr/>
          <a:lstStyle/>
          <a:p>
            <a:pPr algn="ctr" eaLnBrk="1" hangingPunct="1"/>
            <a:r>
              <a:rPr lang="en-US" altLang="zh-TW" dirty="0" smtClean="0">
                <a:solidFill>
                  <a:srgbClr val="FF0000"/>
                </a:solidFill>
              </a:rPr>
              <a:t>3.</a:t>
            </a:r>
            <a:r>
              <a:rPr lang="zh-TW" altLang="en-US" dirty="0" smtClean="0">
                <a:solidFill>
                  <a:srgbClr val="FF0000"/>
                </a:solidFill>
              </a:rPr>
              <a:t/>
            </a:r>
            <a:br>
              <a:rPr lang="zh-TW" altLang="en-US" dirty="0" smtClean="0">
                <a:solidFill>
                  <a:srgbClr val="FF0000"/>
                </a:solidFill>
              </a:rPr>
            </a:br>
            <a:r>
              <a:rPr lang="zh-TW" altLang="en-US" dirty="0" smtClean="0">
                <a:solidFill>
                  <a:srgbClr val="FF0000"/>
                </a:solidFill>
              </a:rPr>
              <a:t/>
            </a:r>
            <a:br>
              <a:rPr lang="zh-TW" altLang="en-US" dirty="0" smtClean="0">
                <a:solidFill>
                  <a:srgbClr val="FF0000"/>
                </a:solidFill>
              </a:rPr>
            </a:br>
            <a:r>
              <a:rPr lang="zh-TW" altLang="en-US" dirty="0" smtClean="0">
                <a:solidFill>
                  <a:srgbClr val="FF0000"/>
                </a:solidFill>
                <a:latin typeface="新細明體" pitchFamily="18" charset="-120"/>
              </a:rPr>
              <a:t>國內生產毛額</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投影片編號版面配置區 5"/>
          <p:cNvSpPr>
            <a:spLocks noGrp="1"/>
          </p:cNvSpPr>
          <p:nvPr>
            <p:ph type="sldNum" sz="quarter" idx="12"/>
          </p:nvPr>
        </p:nvSpPr>
        <p:spPr>
          <a:noFill/>
        </p:spPr>
        <p:txBody>
          <a:bodyPr/>
          <a:lstStyle/>
          <a:p>
            <a:fld id="{ABFE157D-75A0-437E-A4A6-E5CD47FB16B2}" type="slidenum">
              <a:rPr lang="en-US" altLang="zh-TW" smtClean="0"/>
              <a:pPr/>
              <a:t>19</a:t>
            </a:fld>
            <a:endParaRPr lang="en-US" altLang="zh-TW" smtClean="0"/>
          </a:p>
        </p:txBody>
      </p:sp>
      <p:sp>
        <p:nvSpPr>
          <p:cNvPr id="30723" name="Rectangle 2"/>
          <p:cNvSpPr>
            <a:spLocks noGrp="1" noChangeArrowheads="1"/>
          </p:cNvSpPr>
          <p:nvPr>
            <p:ph type="title"/>
          </p:nvPr>
        </p:nvSpPr>
        <p:spPr>
          <a:xfrm>
            <a:off x="474785" y="195943"/>
            <a:ext cx="7543800" cy="876719"/>
          </a:xfrm>
        </p:spPr>
        <p:txBody>
          <a:bodyPr/>
          <a:lstStyle/>
          <a:p>
            <a:pPr eaLnBrk="1" hangingPunct="1"/>
            <a:r>
              <a:rPr lang="en-US" altLang="zh-TW" sz="4000" dirty="0" smtClean="0">
                <a:solidFill>
                  <a:srgbClr val="800080"/>
                </a:solidFill>
                <a:latin typeface="+mn-lt"/>
              </a:rPr>
              <a:t>3.1  </a:t>
            </a:r>
            <a:r>
              <a:rPr lang="zh-TW" altLang="en-US" sz="4000" dirty="0" smtClean="0">
                <a:solidFill>
                  <a:srgbClr val="800080"/>
                </a:solidFill>
                <a:latin typeface="+mn-lt"/>
              </a:rPr>
              <a:t>總合產出的定義</a:t>
            </a:r>
          </a:p>
        </p:txBody>
      </p:sp>
      <p:sp>
        <p:nvSpPr>
          <p:cNvPr id="30724" name="Rectangle 3"/>
          <p:cNvSpPr>
            <a:spLocks noGrp="1" noChangeArrowheads="1"/>
          </p:cNvSpPr>
          <p:nvPr>
            <p:ph type="body" idx="1"/>
          </p:nvPr>
        </p:nvSpPr>
        <p:spPr>
          <a:xfrm>
            <a:off x="633046" y="1354015"/>
            <a:ext cx="7877907" cy="5257800"/>
          </a:xfrm>
        </p:spPr>
        <p:txBody>
          <a:bodyPr/>
          <a:lstStyle/>
          <a:p>
            <a:pPr marL="571500" indent="-571500" eaLnBrk="1" hangingPunct="1">
              <a:buFont typeface="+mj-lt"/>
              <a:buAutoNum type="arabicParenR"/>
            </a:pPr>
            <a:r>
              <a:rPr lang="zh-TW" altLang="en-US" sz="2800" dirty="0" smtClean="0"/>
              <a:t>國內生產毛額＝一年之內，生活在一個國家領土範圍內之人民的總產出毛額。</a:t>
            </a:r>
          </a:p>
          <a:p>
            <a:pPr marL="952500" lvl="1" indent="-495300" eaLnBrk="1" hangingPunct="1">
              <a:buClr>
                <a:srgbClr val="800080"/>
              </a:buClr>
              <a:buSzTx/>
            </a:pPr>
            <a:r>
              <a:rPr lang="zh-TW" altLang="en-US" sz="2400" dirty="0" smtClean="0"/>
              <a:t>國內（</a:t>
            </a:r>
            <a:r>
              <a:rPr lang="en-US" altLang="zh-TW" sz="2400" dirty="0" smtClean="0"/>
              <a:t>Domestic</a:t>
            </a:r>
            <a:r>
              <a:rPr lang="zh-TW" altLang="en-US" sz="2400" dirty="0" smtClean="0"/>
              <a:t>），不是國民（</a:t>
            </a:r>
            <a:r>
              <a:rPr lang="en-US" altLang="zh-TW" sz="2400" dirty="0" smtClean="0"/>
              <a:t>National</a:t>
            </a:r>
            <a:r>
              <a:rPr lang="zh-TW" altLang="en-US" sz="2400" dirty="0" smtClean="0"/>
              <a:t>）</a:t>
            </a:r>
          </a:p>
          <a:p>
            <a:pPr marL="1371600" lvl="2" indent="-457200" eaLnBrk="1" hangingPunct="1">
              <a:buFont typeface="Wingdings" pitchFamily="2" charset="2"/>
              <a:buAutoNum type="circleNumWdWhitePlain"/>
            </a:pPr>
            <a:r>
              <a:rPr lang="zh-TW" altLang="en-US" sz="2400" dirty="0" smtClean="0"/>
              <a:t>包括國民和非國民的人（狗、馬不算）</a:t>
            </a:r>
          </a:p>
          <a:p>
            <a:pPr marL="1371600" lvl="2" indent="-457200" eaLnBrk="1" hangingPunct="1">
              <a:buFont typeface="Wingdings" pitchFamily="2" charset="2"/>
              <a:buAutoNum type="circleNumWdWhitePlain"/>
            </a:pPr>
            <a:r>
              <a:rPr lang="zh-TW" altLang="en-US" sz="2400" dirty="0" smtClean="0"/>
              <a:t>只算在國內的生產</a:t>
            </a:r>
          </a:p>
          <a:p>
            <a:pPr marL="952500" lvl="1" indent="-495300" eaLnBrk="1" hangingPunct="1">
              <a:buClr>
                <a:srgbClr val="800080"/>
              </a:buClr>
              <a:buSzTx/>
            </a:pPr>
            <a:r>
              <a:rPr lang="zh-TW" altLang="en-US" sz="2400" dirty="0" smtClean="0"/>
              <a:t>毛額（</a:t>
            </a:r>
            <a:r>
              <a:rPr lang="en-US" altLang="zh-TW" sz="2400" dirty="0" smtClean="0"/>
              <a:t>Gross</a:t>
            </a:r>
            <a:r>
              <a:rPr lang="zh-TW" altLang="en-US" sz="2400" dirty="0" smtClean="0"/>
              <a:t>），不是或淨額（</a:t>
            </a:r>
            <a:r>
              <a:rPr lang="en-US" altLang="zh-TW" sz="2400" dirty="0" smtClean="0"/>
              <a:t>Net</a:t>
            </a:r>
            <a:r>
              <a:rPr lang="zh-TW" altLang="en-US" sz="2400" dirty="0" smtClean="0"/>
              <a:t>）</a:t>
            </a:r>
          </a:p>
          <a:p>
            <a:pPr marL="1371600" lvl="2" indent="-457200" eaLnBrk="1" hangingPunct="1">
              <a:buFont typeface="Wingdings" pitchFamily="2" charset="2"/>
              <a:buAutoNum type="circleNumWdWhitePlain"/>
            </a:pPr>
            <a:r>
              <a:rPr lang="zh-TW" altLang="en-US" sz="2400" dirty="0" smtClean="0"/>
              <a:t>淨額</a:t>
            </a:r>
            <a:r>
              <a:rPr lang="en-US" altLang="zh-TW" sz="2400" dirty="0" smtClean="0"/>
              <a:t>=</a:t>
            </a:r>
            <a:r>
              <a:rPr lang="zh-TW" altLang="en-US" sz="2400" dirty="0" smtClean="0"/>
              <a:t>毛額</a:t>
            </a:r>
            <a:r>
              <a:rPr lang="en-US" altLang="zh-TW" sz="2400" dirty="0" smtClean="0"/>
              <a:t>–</a:t>
            </a:r>
            <a:r>
              <a:rPr lang="zh-TW" altLang="en-US" sz="2400" dirty="0" smtClean="0"/>
              <a:t>折舊（固定資本消耗）</a:t>
            </a:r>
          </a:p>
          <a:p>
            <a:pPr marL="571500" indent="-571500" eaLnBrk="1" hangingPunct="1">
              <a:buFont typeface="+mj-lt"/>
              <a:buAutoNum type="arabicParenR"/>
            </a:pPr>
            <a:r>
              <a:rPr lang="zh-TW" altLang="en-US" sz="2800" dirty="0" smtClean="0"/>
              <a:t>四種組合：</a:t>
            </a:r>
            <a:r>
              <a:rPr lang="en-US" altLang="zh-TW" sz="2800" dirty="0" smtClean="0"/>
              <a:t>GNP</a:t>
            </a:r>
            <a:r>
              <a:rPr lang="zh-TW" altLang="en-US" sz="2800" dirty="0" smtClean="0"/>
              <a:t>、</a:t>
            </a:r>
            <a:r>
              <a:rPr lang="en-US" altLang="zh-TW" sz="2800" dirty="0" smtClean="0"/>
              <a:t>NNP</a:t>
            </a:r>
            <a:r>
              <a:rPr lang="zh-TW" altLang="en-US" sz="2800" dirty="0" smtClean="0"/>
              <a:t>、</a:t>
            </a:r>
            <a:r>
              <a:rPr lang="en-US" altLang="zh-TW" sz="2800" dirty="0" smtClean="0"/>
              <a:t>GDP</a:t>
            </a:r>
            <a:r>
              <a:rPr lang="zh-TW" altLang="en-US" sz="2800" dirty="0" smtClean="0"/>
              <a:t>、</a:t>
            </a:r>
            <a:r>
              <a:rPr lang="en-US" altLang="zh-TW" sz="2800" dirty="0" smtClean="0"/>
              <a:t>NDP</a:t>
            </a:r>
          </a:p>
          <a:p>
            <a:pPr marL="882650" lvl="1" indent="-533400" eaLnBrk="1" hangingPunct="1"/>
            <a:r>
              <a:rPr lang="en-US" altLang="zh-TW" sz="2400" dirty="0" smtClean="0"/>
              <a:t>NNP</a:t>
            </a:r>
            <a:r>
              <a:rPr lang="zh-TW" altLang="en-US" sz="2400" dirty="0" smtClean="0"/>
              <a:t>＝又稱國民所得</a:t>
            </a:r>
          </a:p>
          <a:p>
            <a:pPr marL="533400" indent="-533400" eaLnBrk="1" hangingPunct="1">
              <a:buFont typeface="+mj-lt"/>
              <a:buAutoNum type="arabicParenR"/>
            </a:pPr>
            <a:r>
              <a:rPr lang="zh-TW" altLang="en-US" sz="2800" dirty="0" smtClean="0"/>
              <a:t>可支配所得</a:t>
            </a:r>
            <a:r>
              <a:rPr lang="en-US" altLang="zh-TW" sz="2800" dirty="0" smtClean="0"/>
              <a:t>(disposable NI)=</a:t>
            </a:r>
            <a:r>
              <a:rPr lang="zh-TW" altLang="en-US" sz="2800" dirty="0" smtClean="0"/>
              <a:t>國民所得</a:t>
            </a:r>
            <a:r>
              <a:rPr lang="en-US" altLang="zh-TW" sz="2800" dirty="0" smtClean="0"/>
              <a:t>–</a:t>
            </a:r>
            <a:r>
              <a:rPr lang="zh-TW" altLang="en-US" sz="2800" dirty="0" smtClean="0"/>
              <a:t>直接稅</a:t>
            </a:r>
          </a:p>
          <a:p>
            <a:pPr marL="882650" lvl="1" indent="-533400" eaLnBrk="1" hangingPunct="1"/>
            <a:r>
              <a:rPr lang="zh-TW" altLang="en-US" sz="2400" dirty="0" smtClean="0"/>
              <a:t>直接稅</a:t>
            </a:r>
            <a:r>
              <a:rPr lang="en-US" altLang="zh-TW" sz="2400" dirty="0" smtClean="0"/>
              <a:t>=</a:t>
            </a:r>
            <a:r>
              <a:rPr lang="zh-TW" altLang="en-US" sz="2400" dirty="0" smtClean="0"/>
              <a:t>所得稅、財產稅、遺產稅等非交易稅</a:t>
            </a:r>
            <a:endParaRPr lang="en-US" altLang="zh-TW" sz="2800" dirty="0" smtClean="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ctrTitle"/>
          </p:nvPr>
        </p:nvSpPr>
        <p:spPr>
          <a:xfrm>
            <a:off x="323850" y="1557338"/>
            <a:ext cx="6911975" cy="2520950"/>
          </a:xfrm>
        </p:spPr>
        <p:txBody>
          <a:bodyPr/>
          <a:lstStyle/>
          <a:p>
            <a:pPr algn="ctr"/>
            <a:r>
              <a:rPr lang="en-US" altLang="zh-TW" dirty="0" smtClean="0">
                <a:solidFill>
                  <a:srgbClr val="FF0000"/>
                </a:solidFill>
              </a:rPr>
              <a:t>1.</a:t>
            </a:r>
            <a:r>
              <a:rPr lang="zh-TW" altLang="en-US" dirty="0" smtClean="0">
                <a:solidFill>
                  <a:srgbClr val="FF0000"/>
                </a:solidFill>
              </a:rPr>
              <a:t/>
            </a:r>
            <a:br>
              <a:rPr lang="zh-TW" altLang="en-US" dirty="0" smtClean="0">
                <a:solidFill>
                  <a:srgbClr val="FF0000"/>
                </a:solidFill>
              </a:rPr>
            </a:br>
            <a:r>
              <a:rPr lang="zh-TW" altLang="en-US" dirty="0" smtClean="0">
                <a:solidFill>
                  <a:srgbClr val="FF0000"/>
                </a:solidFill>
              </a:rPr>
              <a:t/>
            </a:r>
            <a:br>
              <a:rPr lang="zh-TW" altLang="en-US" dirty="0" smtClean="0">
                <a:solidFill>
                  <a:srgbClr val="FF0000"/>
                </a:solidFill>
              </a:rPr>
            </a:br>
            <a:r>
              <a:rPr lang="zh-TW" altLang="en-US" dirty="0" smtClean="0">
                <a:solidFill>
                  <a:srgbClr val="FF0000"/>
                </a:solidFill>
              </a:rPr>
              <a:t>總體</a:t>
            </a:r>
            <a:r>
              <a:rPr lang="zh-TW" altLang="en-US" dirty="0" smtClean="0">
                <a:solidFill>
                  <a:srgbClr val="FF0000"/>
                </a:solidFill>
                <a:latin typeface="新細明體" pitchFamily="18" charset="-120"/>
              </a:rPr>
              <a:t>經濟學</a:t>
            </a:r>
            <a:endParaRPr lang="en-US" altLang="zh-TW" dirty="0" smtClean="0">
              <a:solidFill>
                <a:srgbClr val="FF0000"/>
              </a:solidFill>
              <a:latin typeface="新細明體" pitchFamily="18" charset="-120"/>
            </a:endParaRPr>
          </a:p>
        </p:txBody>
      </p:sp>
      <p:sp>
        <p:nvSpPr>
          <p:cNvPr id="3" name="投影片編號版面配置區 2"/>
          <p:cNvSpPr>
            <a:spLocks noGrp="1"/>
          </p:cNvSpPr>
          <p:nvPr>
            <p:ph type="sldNum" sz="quarter" idx="12"/>
          </p:nvPr>
        </p:nvSpPr>
        <p:spPr/>
        <p:txBody>
          <a:bodyPr/>
          <a:lstStyle/>
          <a:p>
            <a:pPr>
              <a:defRPr/>
            </a:pPr>
            <a:fld id="{8BE20460-0D7E-4C99-B37A-6CD2750D0A89}" type="slidenum">
              <a:rPr lang="en-US" altLang="zh-TW" smtClean="0"/>
              <a:pPr>
                <a:defRPr/>
              </a:pPr>
              <a:t>2</a:t>
            </a:fld>
            <a:endParaRPr lang="en-US" altLang="zh-TW"/>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投影片編號版面配置區 5"/>
          <p:cNvSpPr>
            <a:spLocks noGrp="1"/>
          </p:cNvSpPr>
          <p:nvPr>
            <p:ph type="sldNum" sz="quarter" idx="12"/>
          </p:nvPr>
        </p:nvSpPr>
        <p:spPr>
          <a:noFill/>
        </p:spPr>
        <p:txBody>
          <a:bodyPr/>
          <a:lstStyle/>
          <a:p>
            <a:fld id="{A8248534-376C-4ED3-A85E-01B95B666244}" type="slidenum">
              <a:rPr lang="en-US" altLang="zh-TW" smtClean="0"/>
              <a:pPr/>
              <a:t>20</a:t>
            </a:fld>
            <a:endParaRPr lang="en-US" altLang="zh-TW" smtClean="0"/>
          </a:p>
        </p:txBody>
      </p:sp>
      <p:sp>
        <p:nvSpPr>
          <p:cNvPr id="31747" name="Rectangle 2"/>
          <p:cNvSpPr>
            <a:spLocks noGrp="1" noChangeArrowheads="1"/>
          </p:cNvSpPr>
          <p:nvPr>
            <p:ph type="title"/>
          </p:nvPr>
        </p:nvSpPr>
        <p:spPr>
          <a:xfrm>
            <a:off x="402772" y="184149"/>
            <a:ext cx="7492720" cy="870927"/>
          </a:xfrm>
        </p:spPr>
        <p:txBody>
          <a:bodyPr/>
          <a:lstStyle/>
          <a:p>
            <a:pPr eaLnBrk="1" hangingPunct="1"/>
            <a:r>
              <a:rPr lang="en-US" altLang="zh-TW" sz="4000" dirty="0" smtClean="0">
                <a:solidFill>
                  <a:srgbClr val="800080"/>
                </a:solidFill>
                <a:latin typeface="+mn-lt"/>
              </a:rPr>
              <a:t>3.2  </a:t>
            </a:r>
            <a:r>
              <a:rPr lang="zh-TW" altLang="en-US" sz="4000" dirty="0" smtClean="0">
                <a:solidFill>
                  <a:srgbClr val="800080"/>
                </a:solidFill>
                <a:latin typeface="+mn-lt"/>
              </a:rPr>
              <a:t>生產（產出）</a:t>
            </a:r>
          </a:p>
        </p:txBody>
      </p:sp>
      <p:sp>
        <p:nvSpPr>
          <p:cNvPr id="31748" name="Rectangle 3"/>
          <p:cNvSpPr>
            <a:spLocks noGrp="1" noChangeArrowheads="1"/>
          </p:cNvSpPr>
          <p:nvPr>
            <p:ph type="body" idx="1"/>
          </p:nvPr>
        </p:nvSpPr>
        <p:spPr>
          <a:xfrm>
            <a:off x="484188" y="1376363"/>
            <a:ext cx="8077200" cy="5302250"/>
          </a:xfrm>
        </p:spPr>
        <p:txBody>
          <a:bodyPr/>
          <a:lstStyle/>
          <a:p>
            <a:pPr marL="571500" indent="-571500" eaLnBrk="1" hangingPunct="1"/>
            <a:r>
              <a:rPr lang="zh-TW" altLang="en-US" sz="2800" dirty="0" smtClean="0"/>
              <a:t>產出（</a:t>
            </a:r>
            <a:r>
              <a:rPr lang="en-US" altLang="zh-TW" sz="2800" dirty="0" smtClean="0"/>
              <a:t>product</a:t>
            </a:r>
            <a:r>
              <a:rPr lang="zh-TW" altLang="en-US" sz="2800" dirty="0" smtClean="0"/>
              <a:t>），就是在生產上的貢獻，亦即附加價值（</a:t>
            </a:r>
            <a:r>
              <a:rPr lang="en-US" altLang="zh-TW" sz="2800" dirty="0" smtClean="0"/>
              <a:t>value added</a:t>
            </a:r>
            <a:r>
              <a:rPr lang="zh-TW" altLang="en-US" sz="2800" dirty="0" smtClean="0"/>
              <a:t>）。</a:t>
            </a:r>
          </a:p>
          <a:p>
            <a:pPr marL="571500" indent="-571500" eaLnBrk="1" hangingPunct="1"/>
            <a:r>
              <a:rPr lang="zh-TW" altLang="en-US" sz="2800" dirty="0" smtClean="0"/>
              <a:t>附加價值</a:t>
            </a:r>
            <a:r>
              <a:rPr lang="en-US" altLang="zh-TW" sz="2800" dirty="0" smtClean="0"/>
              <a:t>=</a:t>
            </a:r>
            <a:r>
              <a:rPr lang="zh-TW" altLang="en-US" sz="2800" dirty="0" smtClean="0"/>
              <a:t>生產因素在生產過程的貢獻。</a:t>
            </a:r>
          </a:p>
          <a:p>
            <a:pPr marL="952500" lvl="1" indent="-495300" eaLnBrk="1" hangingPunct="1">
              <a:buClr>
                <a:srgbClr val="800080"/>
              </a:buClr>
              <a:buSzTx/>
              <a:buFont typeface="Wingdings" pitchFamily="2" charset="2"/>
              <a:buAutoNum type="arabicParenR"/>
            </a:pPr>
            <a:r>
              <a:rPr lang="zh-TW" altLang="en-US" sz="2400" dirty="0" smtClean="0"/>
              <a:t>生產因素不是原材料。</a:t>
            </a:r>
          </a:p>
          <a:p>
            <a:pPr marL="952500" lvl="1" indent="-495300" eaLnBrk="1" hangingPunct="1">
              <a:buClr>
                <a:srgbClr val="800080"/>
              </a:buClr>
              <a:buSzTx/>
              <a:buFont typeface="Wingdings" pitchFamily="2" charset="2"/>
              <a:buAutoNum type="arabicParenR"/>
            </a:pPr>
            <a:r>
              <a:rPr lang="zh-TW" altLang="en-US" sz="2400" dirty="0" smtClean="0"/>
              <a:t>附加價值是能以價格交易的產出，也就是產值，僅市場交易才算。但政府服務卻是被計算在內。</a:t>
            </a:r>
          </a:p>
          <a:p>
            <a:pPr marL="952500" lvl="1" indent="-495300" eaLnBrk="1" hangingPunct="1">
              <a:buClr>
                <a:srgbClr val="800080"/>
              </a:buClr>
              <a:buSzTx/>
              <a:buFont typeface="Wingdings" pitchFamily="2" charset="2"/>
              <a:buAutoNum type="arabicParenR"/>
            </a:pPr>
            <a:r>
              <a:rPr lang="zh-TW" altLang="en-US" sz="2400" dirty="0" smtClean="0"/>
              <a:t>非市場交易的產出不計算在內，如：自給自足、家內生產、義工、社區服務。</a:t>
            </a:r>
          </a:p>
          <a:p>
            <a:pPr marL="952500" lvl="1" indent="-495300" eaLnBrk="1" hangingPunct="1">
              <a:buClr>
                <a:srgbClr val="800080"/>
              </a:buClr>
              <a:buSzTx/>
              <a:buFont typeface="Wingdings" pitchFamily="2" charset="2"/>
              <a:buAutoNum type="arabicParenR"/>
            </a:pPr>
            <a:r>
              <a:rPr lang="zh-TW" altLang="en-US" sz="2400" dirty="0" smtClean="0"/>
              <a:t>黑市交易、非法打工、黃色交易等理論上都要算，但要如何估算？ 官方統計不計算。</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投影片編號版面配置區 5"/>
          <p:cNvSpPr>
            <a:spLocks noGrp="1"/>
          </p:cNvSpPr>
          <p:nvPr>
            <p:ph type="sldNum" sz="quarter" idx="12"/>
          </p:nvPr>
        </p:nvSpPr>
        <p:spPr>
          <a:noFill/>
        </p:spPr>
        <p:txBody>
          <a:bodyPr/>
          <a:lstStyle/>
          <a:p>
            <a:fld id="{23FC7711-CCC8-4E99-A38B-3B7EAFAD87CD}" type="slidenum">
              <a:rPr lang="en-US" altLang="zh-TW" smtClean="0"/>
              <a:pPr/>
              <a:t>21</a:t>
            </a:fld>
            <a:endParaRPr lang="en-US" altLang="zh-TW" smtClean="0"/>
          </a:p>
        </p:txBody>
      </p:sp>
      <p:sp>
        <p:nvSpPr>
          <p:cNvPr id="32771" name="Rectangle 2"/>
          <p:cNvSpPr>
            <a:spLocks noGrp="1" noChangeArrowheads="1"/>
          </p:cNvSpPr>
          <p:nvPr>
            <p:ph type="title"/>
          </p:nvPr>
        </p:nvSpPr>
        <p:spPr>
          <a:xfrm>
            <a:off x="687389" y="277812"/>
            <a:ext cx="7260858" cy="794849"/>
          </a:xfrm>
        </p:spPr>
        <p:txBody>
          <a:bodyPr/>
          <a:lstStyle/>
          <a:p>
            <a:pPr eaLnBrk="1" hangingPunct="1"/>
            <a:r>
              <a:rPr lang="en-US" altLang="zh-TW" sz="4000" dirty="0" smtClean="0">
                <a:solidFill>
                  <a:srgbClr val="800080"/>
                </a:solidFill>
                <a:latin typeface="+mn-lt"/>
              </a:rPr>
              <a:t>3.3  </a:t>
            </a:r>
            <a:r>
              <a:rPr lang="zh-TW" altLang="en-US" sz="4000" dirty="0" smtClean="0">
                <a:solidFill>
                  <a:srgbClr val="800080"/>
                </a:solidFill>
                <a:latin typeface="+mn-lt"/>
              </a:rPr>
              <a:t>幾個國家之</a:t>
            </a:r>
            <a:r>
              <a:rPr lang="en-US" altLang="zh-TW" sz="4000" dirty="0" smtClean="0">
                <a:solidFill>
                  <a:srgbClr val="800080"/>
                </a:solidFill>
                <a:latin typeface="+mn-lt"/>
              </a:rPr>
              <a:t>GDP</a:t>
            </a:r>
            <a:r>
              <a:rPr lang="zh-TW" altLang="en-US" sz="4000" dirty="0" smtClean="0">
                <a:solidFill>
                  <a:srgbClr val="800080"/>
                </a:solidFill>
                <a:latin typeface="+mn-lt"/>
              </a:rPr>
              <a:t>的比較</a:t>
            </a:r>
          </a:p>
        </p:txBody>
      </p:sp>
      <p:pic>
        <p:nvPicPr>
          <p:cNvPr id="32772" name="Picture 3" descr="GDP"/>
          <p:cNvPicPr>
            <a:picLocks noChangeAspect="1" noChangeArrowheads="1"/>
          </p:cNvPicPr>
          <p:nvPr/>
        </p:nvPicPr>
        <p:blipFill>
          <a:blip r:embed="rId2" cstate="print"/>
          <a:srcRect/>
          <a:stretch>
            <a:fillRect/>
          </a:stretch>
        </p:blipFill>
        <p:spPr bwMode="auto">
          <a:xfrm>
            <a:off x="383721" y="1336430"/>
            <a:ext cx="8461340" cy="5021629"/>
          </a:xfrm>
          <a:prstGeom prst="rect">
            <a:avLst/>
          </a:prstGeom>
          <a:noFill/>
          <a:ln w="57150">
            <a:solidFill>
              <a:srgbClr val="006600"/>
            </a:solidFill>
            <a:miter lim="800000"/>
            <a:headEnd/>
            <a:tailEnd/>
          </a:ln>
        </p:spPr>
      </p:pic>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投影片編號版面配置區 5"/>
          <p:cNvSpPr>
            <a:spLocks noGrp="1"/>
          </p:cNvSpPr>
          <p:nvPr>
            <p:ph type="sldNum" sz="quarter" idx="12"/>
          </p:nvPr>
        </p:nvSpPr>
        <p:spPr>
          <a:noFill/>
        </p:spPr>
        <p:txBody>
          <a:bodyPr/>
          <a:lstStyle/>
          <a:p>
            <a:fld id="{7C09C0BA-824E-4FC4-B3AC-D36F1FB61003}" type="slidenum">
              <a:rPr lang="en-US" altLang="zh-TW" smtClean="0"/>
              <a:pPr/>
              <a:t>22</a:t>
            </a:fld>
            <a:endParaRPr lang="en-US" altLang="zh-TW" smtClean="0"/>
          </a:p>
        </p:txBody>
      </p:sp>
      <p:sp>
        <p:nvSpPr>
          <p:cNvPr id="39939" name="Rectangle 2"/>
          <p:cNvSpPr>
            <a:spLocks noGrp="1" noChangeArrowheads="1"/>
          </p:cNvSpPr>
          <p:nvPr>
            <p:ph type="title"/>
          </p:nvPr>
        </p:nvSpPr>
        <p:spPr>
          <a:xfrm>
            <a:off x="447675" y="166689"/>
            <a:ext cx="7500571" cy="958726"/>
          </a:xfrm>
        </p:spPr>
        <p:txBody>
          <a:bodyPr/>
          <a:lstStyle/>
          <a:p>
            <a:pPr eaLnBrk="1" hangingPunct="1"/>
            <a:r>
              <a:rPr lang="en-US" altLang="zh-TW" sz="4000" dirty="0" smtClean="0">
                <a:solidFill>
                  <a:srgbClr val="800080"/>
                </a:solidFill>
                <a:latin typeface="+mn-lt"/>
              </a:rPr>
              <a:t>3.4  GDP</a:t>
            </a:r>
            <a:r>
              <a:rPr lang="zh-TW" altLang="en-US" sz="4000" dirty="0" smtClean="0">
                <a:solidFill>
                  <a:srgbClr val="800080"/>
                </a:solidFill>
                <a:latin typeface="+mn-lt"/>
              </a:rPr>
              <a:t>的三種衡量</a:t>
            </a:r>
          </a:p>
        </p:txBody>
      </p:sp>
      <p:sp>
        <p:nvSpPr>
          <p:cNvPr id="39940" name="Rectangle 3"/>
          <p:cNvSpPr>
            <a:spLocks noGrp="1" noChangeArrowheads="1"/>
          </p:cNvSpPr>
          <p:nvPr>
            <p:ph type="body" idx="1"/>
          </p:nvPr>
        </p:nvSpPr>
        <p:spPr>
          <a:xfrm>
            <a:off x="586520" y="1308798"/>
            <a:ext cx="7476444" cy="4996996"/>
          </a:xfrm>
        </p:spPr>
        <p:txBody>
          <a:bodyPr/>
          <a:lstStyle/>
          <a:p>
            <a:pPr marL="571500" indent="-571500" eaLnBrk="1" hangingPunct="1">
              <a:lnSpc>
                <a:spcPct val="140000"/>
              </a:lnSpc>
              <a:buFont typeface="Wingdings" pitchFamily="2" charset="2"/>
              <a:buChar char="n"/>
            </a:pPr>
            <a:r>
              <a:rPr lang="zh-TW" altLang="en-US" sz="2800" dirty="0" smtClean="0">
                <a:solidFill>
                  <a:srgbClr val="800080"/>
                </a:solidFill>
                <a:latin typeface="新細明體" pitchFamily="18" charset="-120"/>
              </a:rPr>
              <a:t>三種衡量</a:t>
            </a:r>
          </a:p>
          <a:p>
            <a:pPr marL="952500" lvl="1" indent="-495300" eaLnBrk="1" hangingPunct="1">
              <a:lnSpc>
                <a:spcPct val="140000"/>
              </a:lnSpc>
              <a:buClr>
                <a:srgbClr val="800080"/>
              </a:buClr>
              <a:buSzTx/>
              <a:buFont typeface="Wingdings" pitchFamily="2" charset="2"/>
              <a:buAutoNum type="arabicParenR"/>
            </a:pPr>
            <a:r>
              <a:rPr lang="zh-TW" altLang="en-US" sz="2400" dirty="0" smtClean="0"/>
              <a:t>從產生面衡量：經濟單位的產生</a:t>
            </a:r>
          </a:p>
          <a:p>
            <a:pPr marL="952500" lvl="1" indent="-495300" eaLnBrk="1" hangingPunct="1">
              <a:lnSpc>
                <a:spcPct val="140000"/>
              </a:lnSpc>
              <a:buClr>
                <a:srgbClr val="800080"/>
              </a:buClr>
              <a:buSzTx/>
              <a:buFont typeface="Wingdings" pitchFamily="2" charset="2"/>
              <a:buAutoNum type="arabicParenR"/>
            </a:pPr>
            <a:r>
              <a:rPr lang="zh-TW" altLang="en-US" sz="2400" dirty="0" smtClean="0"/>
              <a:t>從分配面衡量：對因素報酬的類別支付</a:t>
            </a:r>
          </a:p>
          <a:p>
            <a:pPr marL="952500" lvl="1" indent="-495300" eaLnBrk="1" hangingPunct="1">
              <a:lnSpc>
                <a:spcPct val="140000"/>
              </a:lnSpc>
              <a:buClr>
                <a:srgbClr val="800080"/>
              </a:buClr>
              <a:buSzTx/>
              <a:buFont typeface="Wingdings" pitchFamily="2" charset="2"/>
              <a:buAutoNum type="arabicParenR"/>
            </a:pPr>
            <a:r>
              <a:rPr lang="zh-TW" altLang="en-US" sz="2400" dirty="0" smtClean="0"/>
              <a:t>從支出面衡量：經濟部門的支出</a:t>
            </a:r>
          </a:p>
          <a:p>
            <a:pPr marL="571500" indent="-571500" eaLnBrk="1" hangingPunct="1">
              <a:lnSpc>
                <a:spcPct val="140000"/>
              </a:lnSpc>
              <a:buFont typeface="Wingdings" pitchFamily="2" charset="2"/>
              <a:buChar char="n"/>
            </a:pPr>
            <a:r>
              <a:rPr lang="zh-TW" altLang="en-US" sz="2800" dirty="0" smtClean="0"/>
              <a:t>為何需要</a:t>
            </a:r>
            <a:r>
              <a:rPr lang="zh-TW" altLang="en-US" sz="2800" dirty="0" smtClean="0">
                <a:solidFill>
                  <a:srgbClr val="800080"/>
                </a:solidFill>
                <a:latin typeface="新細明體" pitchFamily="18" charset="-120"/>
              </a:rPr>
              <a:t>三種衡量</a:t>
            </a:r>
            <a:r>
              <a:rPr lang="zh-TW" altLang="en-US" sz="2800" dirty="0" smtClean="0"/>
              <a:t>？</a:t>
            </a:r>
          </a:p>
          <a:p>
            <a:pPr marL="952500" lvl="1" indent="-495300" eaLnBrk="1" hangingPunct="1">
              <a:lnSpc>
                <a:spcPct val="140000"/>
              </a:lnSpc>
              <a:buFont typeface="Wingdings" pitchFamily="2" charset="2"/>
              <a:buChar char="n"/>
            </a:pPr>
            <a:r>
              <a:rPr lang="zh-TW" altLang="en-US" sz="2400" dirty="0" smtClean="0"/>
              <a:t>因為每種衡量都有定義和資料的蒐集困難，三種衡量可相互驗證。</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投影片編號版面配置區 5"/>
          <p:cNvSpPr>
            <a:spLocks noGrp="1"/>
          </p:cNvSpPr>
          <p:nvPr>
            <p:ph type="sldNum" sz="quarter" idx="12"/>
          </p:nvPr>
        </p:nvSpPr>
        <p:spPr>
          <a:noFill/>
        </p:spPr>
        <p:txBody>
          <a:bodyPr/>
          <a:lstStyle/>
          <a:p>
            <a:fld id="{B3B776A5-EBEE-445A-A925-E64D361F6918}" type="slidenum">
              <a:rPr lang="en-US" altLang="zh-TW" smtClean="0"/>
              <a:pPr/>
              <a:t>23</a:t>
            </a:fld>
            <a:endParaRPr lang="en-US" altLang="zh-TW" smtClean="0"/>
          </a:p>
        </p:txBody>
      </p:sp>
      <p:sp>
        <p:nvSpPr>
          <p:cNvPr id="40963" name="Rectangle 2"/>
          <p:cNvSpPr>
            <a:spLocks noGrp="1" noChangeArrowheads="1"/>
          </p:cNvSpPr>
          <p:nvPr>
            <p:ph type="title"/>
          </p:nvPr>
        </p:nvSpPr>
        <p:spPr>
          <a:xfrm>
            <a:off x="457200" y="122239"/>
            <a:ext cx="7473462" cy="844916"/>
          </a:xfrm>
        </p:spPr>
        <p:txBody>
          <a:bodyPr/>
          <a:lstStyle/>
          <a:p>
            <a:pPr eaLnBrk="1" hangingPunct="1"/>
            <a:r>
              <a:rPr lang="en-US" altLang="zh-TW" sz="4000" dirty="0" smtClean="0">
                <a:solidFill>
                  <a:srgbClr val="800080"/>
                </a:solidFill>
                <a:latin typeface="+mn-lt"/>
              </a:rPr>
              <a:t>3.5  GDP</a:t>
            </a:r>
            <a:r>
              <a:rPr lang="zh-TW" altLang="en-US" sz="4000" dirty="0" smtClean="0">
                <a:solidFill>
                  <a:srgbClr val="800080"/>
                </a:solidFill>
                <a:latin typeface="+mn-lt"/>
              </a:rPr>
              <a:t>三種衡量圖示說明</a:t>
            </a:r>
          </a:p>
        </p:txBody>
      </p:sp>
      <p:sp>
        <p:nvSpPr>
          <p:cNvPr id="40964" name="AutoShape 4"/>
          <p:cNvSpPr>
            <a:spLocks noChangeArrowheads="1"/>
          </p:cNvSpPr>
          <p:nvPr/>
        </p:nvSpPr>
        <p:spPr bwMode="auto">
          <a:xfrm>
            <a:off x="1757363" y="1824038"/>
            <a:ext cx="2132012" cy="1362075"/>
          </a:xfrm>
          <a:prstGeom prst="hexagon">
            <a:avLst>
              <a:gd name="adj" fmla="val 39132"/>
              <a:gd name="vf" fmla="val 115470"/>
            </a:avLst>
          </a:prstGeom>
          <a:solidFill>
            <a:srgbClr val="99FF66"/>
          </a:solidFill>
          <a:ln w="9525">
            <a:solidFill>
              <a:schemeClr val="tx1"/>
            </a:solidFill>
            <a:miter lim="800000"/>
            <a:headEnd/>
            <a:tailEnd/>
          </a:ln>
        </p:spPr>
        <p:txBody>
          <a:bodyPr wrap="none" anchor="ctr"/>
          <a:lstStyle/>
          <a:p>
            <a:pPr algn="ctr"/>
            <a:r>
              <a:rPr lang="zh-TW" altLang="en-US"/>
              <a:t>生產部門</a:t>
            </a:r>
          </a:p>
        </p:txBody>
      </p:sp>
      <p:sp>
        <p:nvSpPr>
          <p:cNvPr id="40965" name="Oval 8"/>
          <p:cNvSpPr>
            <a:spLocks noChangeArrowheads="1"/>
          </p:cNvSpPr>
          <p:nvPr/>
        </p:nvSpPr>
        <p:spPr bwMode="auto">
          <a:xfrm>
            <a:off x="5688013" y="4533900"/>
            <a:ext cx="1597025" cy="979488"/>
          </a:xfrm>
          <a:prstGeom prst="ellipse">
            <a:avLst/>
          </a:prstGeom>
          <a:solidFill>
            <a:srgbClr val="FFCCFF"/>
          </a:solidFill>
          <a:ln w="9525">
            <a:solidFill>
              <a:schemeClr val="tx1"/>
            </a:solidFill>
            <a:round/>
            <a:headEnd/>
            <a:tailEnd/>
          </a:ln>
        </p:spPr>
        <p:txBody>
          <a:bodyPr wrap="none" anchor="ctr"/>
          <a:lstStyle/>
          <a:p>
            <a:pPr algn="ctr"/>
            <a:r>
              <a:rPr lang="zh-TW" altLang="en-US"/>
              <a:t>政府</a:t>
            </a:r>
          </a:p>
        </p:txBody>
      </p:sp>
      <p:sp>
        <p:nvSpPr>
          <p:cNvPr id="40966" name="Rectangle 10"/>
          <p:cNvSpPr>
            <a:spLocks noChangeArrowheads="1"/>
          </p:cNvSpPr>
          <p:nvPr/>
        </p:nvSpPr>
        <p:spPr bwMode="auto">
          <a:xfrm>
            <a:off x="3963988" y="2579688"/>
            <a:ext cx="1068387" cy="517525"/>
          </a:xfrm>
          <a:prstGeom prst="rect">
            <a:avLst/>
          </a:prstGeom>
          <a:noFill/>
          <a:ln w="9525">
            <a:noFill/>
            <a:miter lim="800000"/>
            <a:headEnd/>
            <a:tailEnd/>
          </a:ln>
        </p:spPr>
        <p:txBody>
          <a:bodyPr>
            <a:spAutoFit/>
          </a:bodyPr>
          <a:lstStyle/>
          <a:p>
            <a:r>
              <a:rPr lang="zh-TW" altLang="en-US"/>
              <a:t>提供</a:t>
            </a:r>
          </a:p>
        </p:txBody>
      </p:sp>
      <p:sp>
        <p:nvSpPr>
          <p:cNvPr id="40967" name="AutoShape 12"/>
          <p:cNvSpPr>
            <a:spLocks noChangeArrowheads="1"/>
          </p:cNvSpPr>
          <p:nvPr/>
        </p:nvSpPr>
        <p:spPr bwMode="auto">
          <a:xfrm>
            <a:off x="3362325" y="3019425"/>
            <a:ext cx="2143125" cy="160338"/>
          </a:xfrm>
          <a:prstGeom prst="leftArrow">
            <a:avLst>
              <a:gd name="adj1" fmla="val 50000"/>
              <a:gd name="adj2" fmla="val 334157"/>
            </a:avLst>
          </a:prstGeom>
          <a:solidFill>
            <a:schemeClr val="bg2"/>
          </a:solidFill>
          <a:ln w="9525">
            <a:solidFill>
              <a:schemeClr val="tx1"/>
            </a:solidFill>
            <a:miter lim="800000"/>
            <a:headEnd/>
            <a:tailEnd/>
          </a:ln>
        </p:spPr>
        <p:txBody>
          <a:bodyPr wrap="none" anchor="ctr"/>
          <a:lstStyle/>
          <a:p>
            <a:endParaRPr lang="zh-TW" altLang="en-US"/>
          </a:p>
        </p:txBody>
      </p:sp>
      <p:sp>
        <p:nvSpPr>
          <p:cNvPr id="40968" name="AutoShape 13"/>
          <p:cNvSpPr>
            <a:spLocks noChangeArrowheads="1"/>
          </p:cNvSpPr>
          <p:nvPr/>
        </p:nvSpPr>
        <p:spPr bwMode="auto">
          <a:xfrm rot="10800000">
            <a:off x="3502025" y="1728788"/>
            <a:ext cx="1981200" cy="454025"/>
          </a:xfrm>
          <a:prstGeom prst="leftArrow">
            <a:avLst>
              <a:gd name="adj1" fmla="val 50000"/>
              <a:gd name="adj2" fmla="val 109091"/>
            </a:avLst>
          </a:prstGeom>
          <a:solidFill>
            <a:srgbClr val="FF9900"/>
          </a:solidFill>
          <a:ln w="9525">
            <a:solidFill>
              <a:schemeClr val="tx1"/>
            </a:solidFill>
            <a:miter lim="800000"/>
            <a:headEnd/>
            <a:tailEnd/>
          </a:ln>
        </p:spPr>
        <p:txBody>
          <a:bodyPr wrap="none" anchor="ctr"/>
          <a:lstStyle/>
          <a:p>
            <a:endParaRPr lang="zh-TW" altLang="en-US"/>
          </a:p>
        </p:txBody>
      </p:sp>
      <p:sp>
        <p:nvSpPr>
          <p:cNvPr id="40969" name="Rectangle 15"/>
          <p:cNvSpPr>
            <a:spLocks noChangeArrowheads="1"/>
          </p:cNvSpPr>
          <p:nvPr/>
        </p:nvSpPr>
        <p:spPr bwMode="auto">
          <a:xfrm>
            <a:off x="3900488" y="2043113"/>
            <a:ext cx="1068387" cy="519112"/>
          </a:xfrm>
          <a:prstGeom prst="rect">
            <a:avLst/>
          </a:prstGeom>
          <a:noFill/>
          <a:ln w="9525">
            <a:noFill/>
            <a:miter lim="800000"/>
            <a:headEnd/>
            <a:tailEnd/>
          </a:ln>
        </p:spPr>
        <p:txBody>
          <a:bodyPr>
            <a:spAutoFit/>
          </a:bodyPr>
          <a:lstStyle/>
          <a:p>
            <a:pPr algn="r"/>
            <a:r>
              <a:rPr lang="zh-TW" altLang="en-US"/>
              <a:t>報酬</a:t>
            </a:r>
          </a:p>
        </p:txBody>
      </p:sp>
      <p:sp>
        <p:nvSpPr>
          <p:cNvPr id="40970" name="AutoShape 16"/>
          <p:cNvSpPr>
            <a:spLocks noChangeArrowheads="1"/>
          </p:cNvSpPr>
          <p:nvPr/>
        </p:nvSpPr>
        <p:spPr bwMode="auto">
          <a:xfrm>
            <a:off x="1557338" y="4591050"/>
            <a:ext cx="2311400" cy="985838"/>
          </a:xfrm>
          <a:prstGeom prst="roundRect">
            <a:avLst>
              <a:gd name="adj" fmla="val 16667"/>
            </a:avLst>
          </a:prstGeom>
          <a:solidFill>
            <a:schemeClr val="accent1"/>
          </a:solidFill>
          <a:ln w="9525">
            <a:solidFill>
              <a:schemeClr val="tx1"/>
            </a:solidFill>
            <a:round/>
            <a:headEnd/>
            <a:tailEnd/>
          </a:ln>
        </p:spPr>
        <p:txBody>
          <a:bodyPr wrap="none" anchor="ctr"/>
          <a:lstStyle/>
          <a:p>
            <a:pPr algn="ctr"/>
            <a:r>
              <a:rPr lang="zh-TW" altLang="en-US"/>
              <a:t>商品市場</a:t>
            </a:r>
          </a:p>
        </p:txBody>
      </p:sp>
      <p:sp>
        <p:nvSpPr>
          <p:cNvPr id="40971" name="AutoShape 17"/>
          <p:cNvSpPr>
            <a:spLocks noChangeArrowheads="1"/>
          </p:cNvSpPr>
          <p:nvPr/>
        </p:nvSpPr>
        <p:spPr bwMode="auto">
          <a:xfrm>
            <a:off x="5303838" y="1593850"/>
            <a:ext cx="2133600" cy="1920875"/>
          </a:xfrm>
          <a:prstGeom prst="smileyFace">
            <a:avLst>
              <a:gd name="adj" fmla="val 4653"/>
            </a:avLst>
          </a:prstGeom>
          <a:solidFill>
            <a:srgbClr val="FFCC99"/>
          </a:solidFill>
          <a:ln w="9525">
            <a:solidFill>
              <a:schemeClr val="tx1"/>
            </a:solidFill>
            <a:round/>
            <a:headEnd/>
            <a:tailEnd/>
          </a:ln>
        </p:spPr>
        <p:txBody>
          <a:bodyPr wrap="none" anchor="ctr"/>
          <a:lstStyle/>
          <a:p>
            <a:pPr algn="ctr"/>
            <a:r>
              <a:rPr lang="zh-TW" altLang="en-US" b="1"/>
              <a:t>生產因素</a:t>
            </a:r>
          </a:p>
          <a:p>
            <a:pPr algn="ctr"/>
            <a:r>
              <a:rPr lang="zh-TW" altLang="en-US" b="1"/>
              <a:t>擁有者</a:t>
            </a:r>
          </a:p>
        </p:txBody>
      </p:sp>
      <p:sp>
        <p:nvSpPr>
          <p:cNvPr id="40972" name="AutoShape 18"/>
          <p:cNvSpPr>
            <a:spLocks noChangeArrowheads="1"/>
          </p:cNvSpPr>
          <p:nvPr/>
        </p:nvSpPr>
        <p:spPr bwMode="auto">
          <a:xfrm>
            <a:off x="3170238" y="3182938"/>
            <a:ext cx="212725" cy="1431925"/>
          </a:xfrm>
          <a:prstGeom prst="downArrow">
            <a:avLst>
              <a:gd name="adj1" fmla="val 50000"/>
              <a:gd name="adj2" fmla="val 168284"/>
            </a:avLst>
          </a:prstGeom>
          <a:solidFill>
            <a:schemeClr val="bg2"/>
          </a:solidFill>
          <a:ln w="9525">
            <a:solidFill>
              <a:schemeClr val="tx1"/>
            </a:solidFill>
            <a:miter lim="800000"/>
            <a:headEnd/>
            <a:tailEnd/>
          </a:ln>
        </p:spPr>
        <p:txBody>
          <a:bodyPr vert="eaVert" wrap="none" anchor="ctr"/>
          <a:lstStyle/>
          <a:p>
            <a:endParaRPr lang="zh-TW" altLang="en-US"/>
          </a:p>
        </p:txBody>
      </p:sp>
      <p:sp>
        <p:nvSpPr>
          <p:cNvPr id="40973" name="Rectangle 19"/>
          <p:cNvSpPr>
            <a:spLocks noChangeArrowheads="1"/>
          </p:cNvSpPr>
          <p:nvPr/>
        </p:nvSpPr>
        <p:spPr bwMode="auto">
          <a:xfrm>
            <a:off x="2152650" y="3729038"/>
            <a:ext cx="1068388" cy="519112"/>
          </a:xfrm>
          <a:prstGeom prst="rect">
            <a:avLst/>
          </a:prstGeom>
          <a:noFill/>
          <a:ln w="9525">
            <a:noFill/>
            <a:miter lim="800000"/>
            <a:headEnd/>
            <a:tailEnd/>
          </a:ln>
        </p:spPr>
        <p:txBody>
          <a:bodyPr>
            <a:spAutoFit/>
          </a:bodyPr>
          <a:lstStyle/>
          <a:p>
            <a:pPr algn="r"/>
            <a:r>
              <a:rPr lang="zh-TW" altLang="en-US"/>
              <a:t>產出</a:t>
            </a:r>
          </a:p>
        </p:txBody>
      </p:sp>
      <p:sp>
        <p:nvSpPr>
          <p:cNvPr id="40974" name="AutoShape 20"/>
          <p:cNvSpPr>
            <a:spLocks noChangeArrowheads="1"/>
          </p:cNvSpPr>
          <p:nvPr/>
        </p:nvSpPr>
        <p:spPr bwMode="auto">
          <a:xfrm rot="10800000">
            <a:off x="1565275" y="2644775"/>
            <a:ext cx="628650" cy="1939925"/>
          </a:xfrm>
          <a:prstGeom prst="downArrow">
            <a:avLst>
              <a:gd name="adj1" fmla="val 50000"/>
              <a:gd name="adj2" fmla="val 77146"/>
            </a:avLst>
          </a:prstGeom>
          <a:solidFill>
            <a:srgbClr val="FF9900"/>
          </a:solidFill>
          <a:ln w="9525">
            <a:solidFill>
              <a:schemeClr val="tx1"/>
            </a:solidFill>
            <a:miter lim="800000"/>
            <a:headEnd/>
            <a:tailEnd/>
          </a:ln>
        </p:spPr>
        <p:txBody>
          <a:bodyPr vert="eaVert" wrap="none" anchor="ctr"/>
          <a:lstStyle/>
          <a:p>
            <a:endParaRPr lang="zh-TW" altLang="en-US"/>
          </a:p>
        </p:txBody>
      </p:sp>
      <p:sp>
        <p:nvSpPr>
          <p:cNvPr id="40975" name="Rectangle 21"/>
          <p:cNvSpPr>
            <a:spLocks noChangeArrowheads="1"/>
          </p:cNvSpPr>
          <p:nvPr/>
        </p:nvSpPr>
        <p:spPr bwMode="auto">
          <a:xfrm>
            <a:off x="711200" y="3822700"/>
            <a:ext cx="1068388" cy="519113"/>
          </a:xfrm>
          <a:prstGeom prst="rect">
            <a:avLst/>
          </a:prstGeom>
          <a:noFill/>
          <a:ln w="9525">
            <a:noFill/>
            <a:miter lim="800000"/>
            <a:headEnd/>
            <a:tailEnd/>
          </a:ln>
        </p:spPr>
        <p:txBody>
          <a:bodyPr>
            <a:spAutoFit/>
          </a:bodyPr>
          <a:lstStyle/>
          <a:p>
            <a:r>
              <a:rPr lang="zh-TW" altLang="en-US"/>
              <a:t>收入</a:t>
            </a:r>
          </a:p>
        </p:txBody>
      </p:sp>
      <p:sp>
        <p:nvSpPr>
          <p:cNvPr id="40976" name="AutoShape 23"/>
          <p:cNvSpPr>
            <a:spLocks noChangeArrowheads="1"/>
          </p:cNvSpPr>
          <p:nvPr/>
        </p:nvSpPr>
        <p:spPr bwMode="auto">
          <a:xfrm rot="-2290356">
            <a:off x="3514725" y="3803650"/>
            <a:ext cx="2368550" cy="454025"/>
          </a:xfrm>
          <a:prstGeom prst="leftArrow">
            <a:avLst>
              <a:gd name="adj1" fmla="val 50000"/>
              <a:gd name="adj2" fmla="val 130420"/>
            </a:avLst>
          </a:prstGeom>
          <a:solidFill>
            <a:srgbClr val="FF9900"/>
          </a:solidFill>
          <a:ln w="9525">
            <a:solidFill>
              <a:schemeClr val="tx1"/>
            </a:solidFill>
            <a:miter lim="800000"/>
            <a:headEnd/>
            <a:tailEnd/>
          </a:ln>
        </p:spPr>
        <p:txBody>
          <a:bodyPr wrap="none" anchor="ctr"/>
          <a:lstStyle/>
          <a:p>
            <a:endParaRPr lang="zh-TW" altLang="en-US"/>
          </a:p>
        </p:txBody>
      </p:sp>
      <p:sp>
        <p:nvSpPr>
          <p:cNvPr id="40977" name="AutoShape 26"/>
          <p:cNvSpPr>
            <a:spLocks noChangeArrowheads="1"/>
          </p:cNvSpPr>
          <p:nvPr/>
        </p:nvSpPr>
        <p:spPr bwMode="auto">
          <a:xfrm rot="-5400000">
            <a:off x="6010275" y="3797301"/>
            <a:ext cx="936625" cy="476250"/>
          </a:xfrm>
          <a:prstGeom prst="leftArrow">
            <a:avLst>
              <a:gd name="adj1" fmla="val 50000"/>
              <a:gd name="adj2" fmla="val 49167"/>
            </a:avLst>
          </a:prstGeom>
          <a:solidFill>
            <a:srgbClr val="FF9900"/>
          </a:solidFill>
          <a:ln w="9525">
            <a:solidFill>
              <a:schemeClr val="tx1"/>
            </a:solidFill>
            <a:miter lim="800000"/>
            <a:headEnd/>
            <a:tailEnd/>
          </a:ln>
        </p:spPr>
        <p:txBody>
          <a:bodyPr wrap="none" anchor="ctr"/>
          <a:lstStyle/>
          <a:p>
            <a:endParaRPr lang="zh-TW" altLang="en-US"/>
          </a:p>
        </p:txBody>
      </p:sp>
      <p:sp>
        <p:nvSpPr>
          <p:cNvPr id="40978" name="Rectangle 27"/>
          <p:cNvSpPr>
            <a:spLocks noChangeArrowheads="1"/>
          </p:cNvSpPr>
          <p:nvPr/>
        </p:nvSpPr>
        <p:spPr bwMode="auto">
          <a:xfrm>
            <a:off x="6650038" y="3748088"/>
            <a:ext cx="1068387" cy="517525"/>
          </a:xfrm>
          <a:prstGeom prst="rect">
            <a:avLst/>
          </a:prstGeom>
          <a:noFill/>
          <a:ln w="9525">
            <a:noFill/>
            <a:miter lim="800000"/>
            <a:headEnd/>
            <a:tailEnd/>
          </a:ln>
        </p:spPr>
        <p:txBody>
          <a:bodyPr>
            <a:spAutoFit/>
          </a:bodyPr>
          <a:lstStyle/>
          <a:p>
            <a:r>
              <a:rPr lang="zh-TW" altLang="en-US"/>
              <a:t>租稅</a:t>
            </a:r>
          </a:p>
        </p:txBody>
      </p:sp>
      <p:sp>
        <p:nvSpPr>
          <p:cNvPr id="40979" name="AutoShape 28"/>
          <p:cNvSpPr>
            <a:spLocks noChangeArrowheads="1"/>
          </p:cNvSpPr>
          <p:nvPr/>
        </p:nvSpPr>
        <p:spPr bwMode="auto">
          <a:xfrm>
            <a:off x="3821113" y="4708525"/>
            <a:ext cx="1778000" cy="474663"/>
          </a:xfrm>
          <a:prstGeom prst="leftArrow">
            <a:avLst>
              <a:gd name="adj1" fmla="val 50000"/>
              <a:gd name="adj2" fmla="val 93645"/>
            </a:avLst>
          </a:prstGeom>
          <a:solidFill>
            <a:srgbClr val="FF9900"/>
          </a:solidFill>
          <a:ln w="9525">
            <a:solidFill>
              <a:schemeClr val="tx1"/>
            </a:solidFill>
            <a:miter lim="800000"/>
            <a:headEnd/>
            <a:tailEnd/>
          </a:ln>
        </p:spPr>
        <p:txBody>
          <a:bodyPr wrap="none" anchor="ctr"/>
          <a:lstStyle/>
          <a:p>
            <a:endParaRPr lang="zh-TW" altLang="en-US"/>
          </a:p>
        </p:txBody>
      </p:sp>
      <p:sp>
        <p:nvSpPr>
          <p:cNvPr id="40980" name="Rectangle 29"/>
          <p:cNvSpPr>
            <a:spLocks noChangeArrowheads="1"/>
          </p:cNvSpPr>
          <p:nvPr/>
        </p:nvSpPr>
        <p:spPr bwMode="auto">
          <a:xfrm>
            <a:off x="5064125" y="3632200"/>
            <a:ext cx="1652588" cy="946150"/>
          </a:xfrm>
          <a:prstGeom prst="rect">
            <a:avLst/>
          </a:prstGeom>
          <a:noFill/>
          <a:ln w="9525">
            <a:noFill/>
            <a:miter lim="800000"/>
            <a:headEnd/>
            <a:tailEnd/>
          </a:ln>
        </p:spPr>
        <p:txBody>
          <a:bodyPr>
            <a:spAutoFit/>
          </a:bodyPr>
          <a:lstStyle/>
          <a:p>
            <a:r>
              <a:rPr lang="zh-TW" altLang="en-US"/>
              <a:t>消費</a:t>
            </a:r>
          </a:p>
          <a:p>
            <a:r>
              <a:rPr lang="zh-TW" altLang="en-US"/>
              <a:t>投資</a:t>
            </a:r>
          </a:p>
        </p:txBody>
      </p:sp>
      <p:sp>
        <p:nvSpPr>
          <p:cNvPr id="40981" name="Rectangle 30"/>
          <p:cNvSpPr>
            <a:spLocks noChangeArrowheads="1"/>
          </p:cNvSpPr>
          <p:nvPr/>
        </p:nvSpPr>
        <p:spPr bwMode="auto">
          <a:xfrm>
            <a:off x="4171950" y="5065713"/>
            <a:ext cx="2173288" cy="519112"/>
          </a:xfrm>
          <a:prstGeom prst="rect">
            <a:avLst/>
          </a:prstGeom>
          <a:noFill/>
          <a:ln w="9525">
            <a:noFill/>
            <a:miter lim="800000"/>
            <a:headEnd/>
            <a:tailEnd/>
          </a:ln>
        </p:spPr>
        <p:txBody>
          <a:bodyPr>
            <a:spAutoFit/>
          </a:bodyPr>
          <a:lstStyle/>
          <a:p>
            <a:r>
              <a:rPr lang="zh-TW" altLang="en-US"/>
              <a:t>政府支出</a:t>
            </a:r>
          </a:p>
        </p:txBody>
      </p:sp>
      <p:sp>
        <p:nvSpPr>
          <p:cNvPr id="40982" name="AutoShape 31"/>
          <p:cNvSpPr>
            <a:spLocks noChangeArrowheads="1"/>
          </p:cNvSpPr>
          <p:nvPr/>
        </p:nvSpPr>
        <p:spPr bwMode="auto">
          <a:xfrm>
            <a:off x="3567113" y="4673600"/>
            <a:ext cx="446087" cy="406400"/>
          </a:xfrm>
          <a:prstGeom prst="sun">
            <a:avLst>
              <a:gd name="adj" fmla="val 25000"/>
            </a:avLst>
          </a:prstGeom>
          <a:solidFill>
            <a:srgbClr val="FF33CC"/>
          </a:solidFill>
          <a:ln w="9525">
            <a:solidFill>
              <a:schemeClr val="tx1"/>
            </a:solidFill>
            <a:miter lim="800000"/>
            <a:headEnd/>
            <a:tailEnd/>
          </a:ln>
        </p:spPr>
        <p:txBody>
          <a:bodyPr wrap="none" anchor="ctr"/>
          <a:lstStyle/>
          <a:p>
            <a:endParaRPr lang="zh-TW" altLang="en-US"/>
          </a:p>
        </p:txBody>
      </p:sp>
      <p:sp>
        <p:nvSpPr>
          <p:cNvPr id="40983" name="AutoShape 33"/>
          <p:cNvSpPr>
            <a:spLocks noChangeArrowheads="1"/>
          </p:cNvSpPr>
          <p:nvPr/>
        </p:nvSpPr>
        <p:spPr bwMode="auto">
          <a:xfrm>
            <a:off x="5314950" y="1655763"/>
            <a:ext cx="446088" cy="406400"/>
          </a:xfrm>
          <a:prstGeom prst="sun">
            <a:avLst>
              <a:gd name="adj" fmla="val 25000"/>
            </a:avLst>
          </a:prstGeom>
          <a:solidFill>
            <a:srgbClr val="FF33CC"/>
          </a:solidFill>
          <a:ln w="9525">
            <a:solidFill>
              <a:schemeClr val="tx1"/>
            </a:solidFill>
            <a:miter lim="800000"/>
            <a:headEnd/>
            <a:tailEnd/>
          </a:ln>
        </p:spPr>
        <p:txBody>
          <a:bodyPr wrap="none" anchor="ctr"/>
          <a:lstStyle/>
          <a:p>
            <a:endParaRPr lang="zh-TW" altLang="en-US"/>
          </a:p>
        </p:txBody>
      </p:sp>
      <p:sp>
        <p:nvSpPr>
          <p:cNvPr id="40984" name="AutoShape 34"/>
          <p:cNvSpPr>
            <a:spLocks/>
          </p:cNvSpPr>
          <p:nvPr/>
        </p:nvSpPr>
        <p:spPr bwMode="auto">
          <a:xfrm>
            <a:off x="7585075" y="1325563"/>
            <a:ext cx="1241425" cy="741362"/>
          </a:xfrm>
          <a:prstGeom prst="borderCallout2">
            <a:avLst>
              <a:gd name="adj1" fmla="val 15417"/>
              <a:gd name="adj2" fmla="val -6139"/>
              <a:gd name="adj3" fmla="val 15417"/>
              <a:gd name="adj4" fmla="val -57417"/>
              <a:gd name="adj5" fmla="val 103000"/>
              <a:gd name="adj6" fmla="val -110616"/>
            </a:avLst>
          </a:prstGeom>
          <a:solidFill>
            <a:srgbClr val="CCFFFF"/>
          </a:solidFill>
          <a:ln w="57150">
            <a:solidFill>
              <a:srgbClr val="FF0066"/>
            </a:solidFill>
            <a:miter lim="800000"/>
            <a:headEnd/>
            <a:tailEnd type="triangle" w="med" len="med"/>
          </a:ln>
        </p:spPr>
        <p:txBody>
          <a:bodyPr/>
          <a:lstStyle/>
          <a:p>
            <a:pPr>
              <a:lnSpc>
                <a:spcPct val="110000"/>
              </a:lnSpc>
            </a:pPr>
            <a:r>
              <a:rPr lang="zh-TW" altLang="en-US" sz="2400" b="1">
                <a:latin typeface="新細明體" pitchFamily="18" charset="-120"/>
              </a:rPr>
              <a:t>分配面</a:t>
            </a:r>
          </a:p>
        </p:txBody>
      </p:sp>
      <p:sp>
        <p:nvSpPr>
          <p:cNvPr id="40985" name="AutoShape 35"/>
          <p:cNvSpPr>
            <a:spLocks noChangeArrowheads="1"/>
          </p:cNvSpPr>
          <p:nvPr/>
        </p:nvSpPr>
        <p:spPr bwMode="auto">
          <a:xfrm>
            <a:off x="1516063" y="2336800"/>
            <a:ext cx="446087" cy="406400"/>
          </a:xfrm>
          <a:prstGeom prst="sun">
            <a:avLst>
              <a:gd name="adj" fmla="val 25000"/>
            </a:avLst>
          </a:prstGeom>
          <a:solidFill>
            <a:srgbClr val="FF33CC"/>
          </a:solidFill>
          <a:ln w="9525">
            <a:solidFill>
              <a:schemeClr val="tx1"/>
            </a:solidFill>
            <a:miter lim="800000"/>
            <a:headEnd/>
            <a:tailEnd/>
          </a:ln>
        </p:spPr>
        <p:txBody>
          <a:bodyPr wrap="none" anchor="ctr"/>
          <a:lstStyle/>
          <a:p>
            <a:endParaRPr lang="zh-TW" altLang="en-US"/>
          </a:p>
        </p:txBody>
      </p:sp>
      <p:sp>
        <p:nvSpPr>
          <p:cNvPr id="40986" name="AutoShape 36"/>
          <p:cNvSpPr>
            <a:spLocks/>
          </p:cNvSpPr>
          <p:nvPr/>
        </p:nvSpPr>
        <p:spPr bwMode="auto">
          <a:xfrm>
            <a:off x="500063" y="1246188"/>
            <a:ext cx="1531937" cy="657225"/>
          </a:xfrm>
          <a:prstGeom prst="borderCallout2">
            <a:avLst>
              <a:gd name="adj1" fmla="val 17394"/>
              <a:gd name="adj2" fmla="val 104972"/>
              <a:gd name="adj3" fmla="val 17394"/>
              <a:gd name="adj4" fmla="val 104972"/>
              <a:gd name="adj5" fmla="val 129227"/>
              <a:gd name="adj6" fmla="val 134921"/>
            </a:avLst>
          </a:prstGeom>
          <a:solidFill>
            <a:srgbClr val="CCFFFF"/>
          </a:solidFill>
          <a:ln w="57150">
            <a:solidFill>
              <a:srgbClr val="FF0066"/>
            </a:solidFill>
            <a:miter lim="800000"/>
            <a:headEnd/>
            <a:tailEnd type="triangle" w="med" len="med"/>
          </a:ln>
        </p:spPr>
        <p:txBody>
          <a:bodyPr/>
          <a:lstStyle/>
          <a:p>
            <a:pPr>
              <a:lnSpc>
                <a:spcPct val="110000"/>
              </a:lnSpc>
            </a:pPr>
            <a:r>
              <a:rPr lang="zh-TW" altLang="en-US" sz="2400" b="1">
                <a:latin typeface="新細明體" pitchFamily="18" charset="-120"/>
              </a:rPr>
              <a:t>產生面</a:t>
            </a:r>
          </a:p>
        </p:txBody>
      </p:sp>
      <p:sp>
        <p:nvSpPr>
          <p:cNvPr id="40987" name="AutoShape 38"/>
          <p:cNvSpPr>
            <a:spLocks/>
          </p:cNvSpPr>
          <p:nvPr/>
        </p:nvSpPr>
        <p:spPr bwMode="auto">
          <a:xfrm>
            <a:off x="4338638" y="5945188"/>
            <a:ext cx="1397000" cy="665162"/>
          </a:xfrm>
          <a:prstGeom prst="borderCallout2">
            <a:avLst>
              <a:gd name="adj1" fmla="val 17185"/>
              <a:gd name="adj2" fmla="val -5454"/>
              <a:gd name="adj3" fmla="val 17185"/>
              <a:gd name="adj4" fmla="val -27157"/>
              <a:gd name="adj5" fmla="val -120523"/>
              <a:gd name="adj6" fmla="val -49773"/>
            </a:avLst>
          </a:prstGeom>
          <a:solidFill>
            <a:srgbClr val="CCFFFF"/>
          </a:solidFill>
          <a:ln w="57150">
            <a:solidFill>
              <a:srgbClr val="FF0066"/>
            </a:solidFill>
            <a:miter lim="800000"/>
            <a:headEnd/>
            <a:tailEnd type="triangle" w="med" len="med"/>
          </a:ln>
        </p:spPr>
        <p:txBody>
          <a:bodyPr/>
          <a:lstStyle/>
          <a:p>
            <a:r>
              <a:rPr lang="zh-TW" altLang="en-US" sz="2400" b="1">
                <a:latin typeface="新細明體" pitchFamily="18" charset="-120"/>
              </a:rPr>
              <a:t>支出面</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投影片編號版面配置區 5"/>
          <p:cNvSpPr>
            <a:spLocks noGrp="1"/>
          </p:cNvSpPr>
          <p:nvPr>
            <p:ph type="sldNum" sz="quarter" idx="12"/>
          </p:nvPr>
        </p:nvSpPr>
        <p:spPr>
          <a:noFill/>
        </p:spPr>
        <p:txBody>
          <a:bodyPr/>
          <a:lstStyle/>
          <a:p>
            <a:fld id="{6AD2C362-F3C9-47C6-A5A8-AA782D566B39}" type="slidenum">
              <a:rPr lang="en-US" altLang="zh-TW" smtClean="0"/>
              <a:pPr/>
              <a:t>24</a:t>
            </a:fld>
            <a:endParaRPr lang="en-US" altLang="zh-TW" smtClean="0"/>
          </a:p>
        </p:txBody>
      </p:sp>
      <p:sp>
        <p:nvSpPr>
          <p:cNvPr id="41987" name="Rectangle 2"/>
          <p:cNvSpPr>
            <a:spLocks noGrp="1" noChangeArrowheads="1"/>
          </p:cNvSpPr>
          <p:nvPr>
            <p:ph type="title"/>
          </p:nvPr>
        </p:nvSpPr>
        <p:spPr>
          <a:xfrm>
            <a:off x="446313" y="195942"/>
            <a:ext cx="7537102" cy="894303"/>
          </a:xfrm>
        </p:spPr>
        <p:txBody>
          <a:bodyPr/>
          <a:lstStyle/>
          <a:p>
            <a:pPr eaLnBrk="1" hangingPunct="1"/>
            <a:r>
              <a:rPr lang="en-US" altLang="zh-TW" sz="4000" dirty="0" smtClean="0">
                <a:solidFill>
                  <a:srgbClr val="800080"/>
                </a:solidFill>
                <a:latin typeface="+mn-lt"/>
              </a:rPr>
              <a:t>3.6  </a:t>
            </a:r>
            <a:r>
              <a:rPr lang="zh-TW" altLang="en-US" sz="4000" dirty="0" smtClean="0">
                <a:solidFill>
                  <a:srgbClr val="800080"/>
                </a:solidFill>
                <a:latin typeface="+mn-lt"/>
              </a:rPr>
              <a:t>從生產面衡量</a:t>
            </a:r>
          </a:p>
        </p:txBody>
      </p:sp>
      <p:sp>
        <p:nvSpPr>
          <p:cNvPr id="41988" name="Rectangle 3"/>
          <p:cNvSpPr>
            <a:spLocks noGrp="1" noChangeArrowheads="1"/>
          </p:cNvSpPr>
          <p:nvPr>
            <p:ph type="body" idx="1"/>
          </p:nvPr>
        </p:nvSpPr>
        <p:spPr>
          <a:xfrm>
            <a:off x="598713" y="1110343"/>
            <a:ext cx="7402287" cy="4777695"/>
          </a:xfrm>
        </p:spPr>
        <p:txBody>
          <a:bodyPr/>
          <a:lstStyle/>
          <a:p>
            <a:pPr marL="571500" indent="-571500" eaLnBrk="1" hangingPunct="1">
              <a:lnSpc>
                <a:spcPct val="140000"/>
              </a:lnSpc>
            </a:pPr>
            <a:r>
              <a:rPr lang="zh-TW" altLang="en-US" sz="2800" dirty="0" smtClean="0"/>
              <a:t>生產單位對生產出的貢獻，稱附加價值</a:t>
            </a:r>
            <a:r>
              <a:rPr lang="zh-TW" altLang="en-US" sz="2400" dirty="0" smtClean="0"/>
              <a:t>（</a:t>
            </a:r>
            <a:r>
              <a:rPr lang="en-US" altLang="zh-TW" sz="2400" dirty="0" smtClean="0"/>
              <a:t>value added</a:t>
            </a:r>
            <a:r>
              <a:rPr lang="zh-TW" altLang="en-US" sz="2400" dirty="0" smtClean="0"/>
              <a:t>），</a:t>
            </a:r>
            <a:r>
              <a:rPr lang="zh-TW" altLang="en-US" sz="2800" dirty="0" smtClean="0"/>
              <a:t>亦即雇用生產因素的貢獻。</a:t>
            </a:r>
          </a:p>
          <a:p>
            <a:pPr marL="952500" lvl="1" indent="-495300" eaLnBrk="1" hangingPunct="1">
              <a:lnSpc>
                <a:spcPct val="140000"/>
              </a:lnSpc>
              <a:buSzTx/>
              <a:buFont typeface="Wingdings" pitchFamily="2" charset="2"/>
              <a:buAutoNum type="arabicParenR"/>
            </a:pPr>
            <a:r>
              <a:rPr lang="zh-TW" altLang="en-US" sz="2400" dirty="0" smtClean="0"/>
              <a:t>產品＝原料與材料＋中間財＋雇用生產因素的附加價值</a:t>
            </a:r>
          </a:p>
          <a:p>
            <a:pPr marL="952500" lvl="1" indent="-495300" eaLnBrk="1" hangingPunct="1">
              <a:lnSpc>
                <a:spcPct val="140000"/>
              </a:lnSpc>
              <a:buSzTx/>
              <a:buFont typeface="Wingdings" pitchFamily="2" charset="2"/>
              <a:buAutoNum type="arabicParenR"/>
            </a:pPr>
            <a:r>
              <a:rPr lang="zh-TW" altLang="en-US" sz="2400" dirty="0" smtClean="0"/>
              <a:t>就整個社會言，也就是最終商品的交易價直。</a:t>
            </a:r>
          </a:p>
          <a:p>
            <a:pPr marL="952500" lvl="1" indent="-495300" eaLnBrk="1" hangingPunct="1">
              <a:lnSpc>
                <a:spcPct val="140000"/>
              </a:lnSpc>
              <a:buSzTx/>
              <a:buFont typeface="Wingdings" pitchFamily="2" charset="2"/>
              <a:buAutoNum type="arabicParenR"/>
            </a:pPr>
            <a:r>
              <a:rPr lang="zh-TW" altLang="en-US" sz="2400" dirty="0" smtClean="0"/>
              <a:t>問題：最終商品依人而定。</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投影片編號版面配置區 5"/>
          <p:cNvSpPr>
            <a:spLocks noGrp="1"/>
          </p:cNvSpPr>
          <p:nvPr>
            <p:ph type="sldNum" sz="quarter" idx="12"/>
          </p:nvPr>
        </p:nvSpPr>
        <p:spPr>
          <a:noFill/>
        </p:spPr>
        <p:txBody>
          <a:bodyPr/>
          <a:lstStyle/>
          <a:p>
            <a:fld id="{46F97D1F-9D95-4AB3-B56D-C951EBB8A661}" type="slidenum">
              <a:rPr lang="en-US" altLang="zh-TW" smtClean="0"/>
              <a:pPr/>
              <a:t>25</a:t>
            </a:fld>
            <a:endParaRPr lang="en-US" altLang="zh-TW" smtClean="0"/>
          </a:p>
        </p:txBody>
      </p:sp>
      <p:sp>
        <p:nvSpPr>
          <p:cNvPr id="43011" name="Rectangle 2"/>
          <p:cNvSpPr>
            <a:spLocks noGrp="1" noChangeArrowheads="1"/>
          </p:cNvSpPr>
          <p:nvPr>
            <p:ph type="title"/>
          </p:nvPr>
        </p:nvSpPr>
        <p:spPr>
          <a:xfrm>
            <a:off x="571499" y="293688"/>
            <a:ext cx="7376747" cy="743804"/>
          </a:xfrm>
        </p:spPr>
        <p:txBody>
          <a:bodyPr/>
          <a:lstStyle/>
          <a:p>
            <a:pPr eaLnBrk="1" hangingPunct="1"/>
            <a:r>
              <a:rPr lang="en-US" altLang="zh-TW" sz="4000" dirty="0" smtClean="0">
                <a:solidFill>
                  <a:srgbClr val="800080"/>
                </a:solidFill>
                <a:latin typeface="+mn-lt"/>
              </a:rPr>
              <a:t>3.7 </a:t>
            </a:r>
            <a:r>
              <a:rPr lang="zh-TW" altLang="en-US" sz="4000" dirty="0" smtClean="0">
                <a:solidFill>
                  <a:srgbClr val="800080"/>
                </a:solidFill>
                <a:latin typeface="+mn-lt"/>
              </a:rPr>
              <a:t> 產值之計算</a:t>
            </a:r>
            <a:endParaRPr lang="en-US" altLang="zh-TW" sz="4000" dirty="0" smtClean="0">
              <a:solidFill>
                <a:srgbClr val="800080"/>
              </a:solidFill>
              <a:latin typeface="+mn-lt"/>
            </a:endParaRPr>
          </a:p>
        </p:txBody>
      </p:sp>
      <p:sp>
        <p:nvSpPr>
          <p:cNvPr id="43012" name="Rectangle 3"/>
          <p:cNvSpPr>
            <a:spLocks noGrp="1" noChangeArrowheads="1"/>
          </p:cNvSpPr>
          <p:nvPr>
            <p:ph type="body" idx="1"/>
          </p:nvPr>
        </p:nvSpPr>
        <p:spPr>
          <a:xfrm>
            <a:off x="641350" y="1406769"/>
            <a:ext cx="7272564" cy="2322270"/>
          </a:xfrm>
        </p:spPr>
        <p:txBody>
          <a:bodyPr/>
          <a:lstStyle/>
          <a:p>
            <a:pPr marL="533400" indent="-533400" eaLnBrk="1" hangingPunct="1">
              <a:lnSpc>
                <a:spcPct val="110000"/>
              </a:lnSpc>
            </a:pPr>
            <a:r>
              <a:rPr lang="zh-TW" altLang="en-US" sz="2800" dirty="0" smtClean="0"/>
              <a:t>令</a:t>
            </a:r>
            <a:r>
              <a:rPr lang="en-US" altLang="zh-TW" sz="2800" dirty="0" smtClean="0"/>
              <a:t>Y(</a:t>
            </a:r>
            <a:r>
              <a:rPr lang="en-US" altLang="zh-TW" sz="2800" dirty="0" err="1" smtClean="0"/>
              <a:t>i</a:t>
            </a:r>
            <a:r>
              <a:rPr lang="en-US" altLang="zh-TW" sz="2800" dirty="0" smtClean="0"/>
              <a:t>)</a:t>
            </a:r>
            <a:r>
              <a:rPr lang="zh-TW" altLang="en-US" sz="2800" dirty="0" smtClean="0"/>
              <a:t>表示第</a:t>
            </a:r>
            <a:r>
              <a:rPr lang="en-US" altLang="zh-TW" sz="2800" dirty="0" err="1" smtClean="0"/>
              <a:t>i</a:t>
            </a:r>
            <a:r>
              <a:rPr lang="zh-TW" altLang="en-US" sz="2800" dirty="0" smtClean="0"/>
              <a:t>階段的生產產值。</a:t>
            </a:r>
          </a:p>
          <a:p>
            <a:pPr marL="533400" indent="-533400" eaLnBrk="1" hangingPunct="1">
              <a:lnSpc>
                <a:spcPct val="110000"/>
              </a:lnSpc>
            </a:pPr>
            <a:r>
              <a:rPr lang="zh-TW" altLang="en-US" sz="2800" dirty="0" smtClean="0"/>
              <a:t>計算方式：</a:t>
            </a:r>
          </a:p>
          <a:p>
            <a:pPr marL="952500" lvl="1" indent="-495300" eaLnBrk="1" hangingPunct="1">
              <a:lnSpc>
                <a:spcPct val="110000"/>
              </a:lnSpc>
              <a:buFont typeface="Wingdings" pitchFamily="2" charset="2"/>
              <a:buChar char="n"/>
            </a:pPr>
            <a:r>
              <a:rPr lang="en-US" altLang="zh-TW" sz="2400" dirty="0" smtClean="0"/>
              <a:t>GDP=Y=Y(m)(</a:t>
            </a:r>
            <a:r>
              <a:rPr lang="zh-TW" altLang="en-US" sz="2400" dirty="0" smtClean="0"/>
              <a:t>最終消費</a:t>
            </a:r>
            <a:r>
              <a:rPr lang="en-US" altLang="zh-TW" sz="2400" dirty="0" smtClean="0"/>
              <a:t>)</a:t>
            </a:r>
          </a:p>
          <a:p>
            <a:pPr marL="952500" lvl="1" indent="-495300" eaLnBrk="1" hangingPunct="1">
              <a:lnSpc>
                <a:spcPct val="110000"/>
              </a:lnSpc>
              <a:buFont typeface="Wingdings" pitchFamily="2" charset="2"/>
              <a:buChar char="n"/>
            </a:pPr>
            <a:r>
              <a:rPr lang="en-US" altLang="zh-TW" sz="2400" dirty="0" smtClean="0"/>
              <a:t>GDP=Y=VA(1)+VA(2)+…VA(m)(</a:t>
            </a:r>
            <a:r>
              <a:rPr lang="zh-TW" altLang="en-US" sz="2400" dirty="0" smtClean="0"/>
              <a:t>附加價值</a:t>
            </a:r>
            <a:r>
              <a:rPr lang="en-US" altLang="zh-TW" sz="2400" dirty="0" smtClean="0"/>
              <a:t>)</a:t>
            </a:r>
          </a:p>
        </p:txBody>
      </p:sp>
      <p:sp>
        <p:nvSpPr>
          <p:cNvPr id="43013" name="Rectangle 4"/>
          <p:cNvSpPr>
            <a:spLocks noChangeArrowheads="1"/>
          </p:cNvSpPr>
          <p:nvPr/>
        </p:nvSpPr>
        <p:spPr bwMode="auto">
          <a:xfrm>
            <a:off x="2278063" y="4930775"/>
            <a:ext cx="822325" cy="604838"/>
          </a:xfrm>
          <a:prstGeom prst="rect">
            <a:avLst/>
          </a:prstGeom>
          <a:solidFill>
            <a:srgbClr val="FF33CC"/>
          </a:solidFill>
          <a:ln w="9525">
            <a:solidFill>
              <a:schemeClr val="tx1"/>
            </a:solidFill>
            <a:miter lim="800000"/>
            <a:headEnd/>
            <a:tailEnd/>
          </a:ln>
        </p:spPr>
        <p:txBody>
          <a:bodyPr wrap="none" anchor="ctr"/>
          <a:lstStyle/>
          <a:p>
            <a:pPr algn="ctr"/>
            <a:endParaRPr lang="zh-TW" altLang="zh-TW" sz="1800"/>
          </a:p>
        </p:txBody>
      </p:sp>
      <p:sp>
        <p:nvSpPr>
          <p:cNvPr id="43014" name="Rectangle 5"/>
          <p:cNvSpPr>
            <a:spLocks noChangeArrowheads="1"/>
          </p:cNvSpPr>
          <p:nvPr/>
        </p:nvSpPr>
        <p:spPr bwMode="auto">
          <a:xfrm>
            <a:off x="4992688" y="4962525"/>
            <a:ext cx="1201737" cy="987425"/>
          </a:xfrm>
          <a:prstGeom prst="rect">
            <a:avLst/>
          </a:prstGeom>
          <a:solidFill>
            <a:srgbClr val="99FF66"/>
          </a:solidFill>
          <a:ln w="9525">
            <a:solidFill>
              <a:schemeClr val="tx1"/>
            </a:solidFill>
            <a:miter lim="800000"/>
            <a:headEnd/>
            <a:tailEnd/>
          </a:ln>
        </p:spPr>
        <p:txBody>
          <a:bodyPr wrap="none" anchor="ctr"/>
          <a:lstStyle/>
          <a:p>
            <a:pPr algn="ctr"/>
            <a:endParaRPr lang="zh-TW" altLang="zh-TW" sz="1800"/>
          </a:p>
        </p:txBody>
      </p:sp>
      <p:sp>
        <p:nvSpPr>
          <p:cNvPr id="43015" name="Rectangle 6"/>
          <p:cNvSpPr>
            <a:spLocks noChangeArrowheads="1"/>
          </p:cNvSpPr>
          <p:nvPr/>
        </p:nvSpPr>
        <p:spPr bwMode="auto">
          <a:xfrm>
            <a:off x="6677025" y="4960938"/>
            <a:ext cx="1498600" cy="1181100"/>
          </a:xfrm>
          <a:prstGeom prst="rect">
            <a:avLst/>
          </a:prstGeom>
          <a:solidFill>
            <a:srgbClr val="FF0066"/>
          </a:solidFill>
          <a:ln w="57150">
            <a:solidFill>
              <a:srgbClr val="0000FF"/>
            </a:solidFill>
            <a:miter lim="800000"/>
            <a:headEnd/>
            <a:tailEnd/>
          </a:ln>
        </p:spPr>
        <p:txBody>
          <a:bodyPr wrap="none" anchor="ctr"/>
          <a:lstStyle/>
          <a:p>
            <a:pPr algn="ctr"/>
            <a:endParaRPr lang="zh-TW" altLang="zh-TW" sz="1800"/>
          </a:p>
        </p:txBody>
      </p:sp>
      <p:sp>
        <p:nvSpPr>
          <p:cNvPr id="43016" name="Rectangle 7"/>
          <p:cNvSpPr>
            <a:spLocks noChangeArrowheads="1"/>
          </p:cNvSpPr>
          <p:nvPr/>
        </p:nvSpPr>
        <p:spPr bwMode="auto">
          <a:xfrm>
            <a:off x="3562350" y="4945063"/>
            <a:ext cx="957263" cy="781050"/>
          </a:xfrm>
          <a:prstGeom prst="rect">
            <a:avLst/>
          </a:prstGeom>
          <a:solidFill>
            <a:schemeClr val="accent2"/>
          </a:solidFill>
          <a:ln w="9525">
            <a:solidFill>
              <a:schemeClr val="tx1"/>
            </a:solidFill>
            <a:miter lim="800000"/>
            <a:headEnd/>
            <a:tailEnd/>
          </a:ln>
        </p:spPr>
        <p:txBody>
          <a:bodyPr wrap="none" anchor="ctr"/>
          <a:lstStyle/>
          <a:p>
            <a:pPr algn="ctr"/>
            <a:endParaRPr lang="zh-TW" altLang="zh-TW" sz="1800"/>
          </a:p>
        </p:txBody>
      </p:sp>
      <p:sp>
        <p:nvSpPr>
          <p:cNvPr id="43017" name="Oval 8"/>
          <p:cNvSpPr>
            <a:spLocks noChangeArrowheads="1"/>
          </p:cNvSpPr>
          <p:nvPr/>
        </p:nvSpPr>
        <p:spPr bwMode="auto">
          <a:xfrm>
            <a:off x="1181100" y="4959350"/>
            <a:ext cx="554038" cy="504825"/>
          </a:xfrm>
          <a:prstGeom prst="ellipse">
            <a:avLst/>
          </a:prstGeom>
          <a:solidFill>
            <a:srgbClr val="006600"/>
          </a:solidFill>
          <a:ln w="9525">
            <a:solidFill>
              <a:schemeClr val="tx1"/>
            </a:solidFill>
            <a:round/>
            <a:headEnd/>
            <a:tailEnd/>
          </a:ln>
        </p:spPr>
        <p:txBody>
          <a:bodyPr wrap="none" anchor="ctr"/>
          <a:lstStyle/>
          <a:p>
            <a:endParaRPr lang="zh-TW" altLang="en-US"/>
          </a:p>
        </p:txBody>
      </p:sp>
      <p:sp>
        <p:nvSpPr>
          <p:cNvPr id="43018" name="Rectangle 9"/>
          <p:cNvSpPr>
            <a:spLocks noChangeArrowheads="1"/>
          </p:cNvSpPr>
          <p:nvPr/>
        </p:nvSpPr>
        <p:spPr bwMode="auto">
          <a:xfrm>
            <a:off x="517525" y="4503738"/>
            <a:ext cx="1098550" cy="457200"/>
          </a:xfrm>
          <a:prstGeom prst="rect">
            <a:avLst/>
          </a:prstGeom>
          <a:noFill/>
          <a:ln w="9525">
            <a:noFill/>
            <a:miter lim="800000"/>
            <a:headEnd/>
            <a:tailEnd/>
          </a:ln>
        </p:spPr>
        <p:txBody>
          <a:bodyPr wrap="none">
            <a:spAutoFit/>
          </a:bodyPr>
          <a:lstStyle/>
          <a:p>
            <a:r>
              <a:rPr lang="zh-TW" altLang="en-US" sz="2400" b="1"/>
              <a:t>原材料</a:t>
            </a:r>
          </a:p>
        </p:txBody>
      </p:sp>
      <p:sp>
        <p:nvSpPr>
          <p:cNvPr id="43019" name="Rectangle 10"/>
          <p:cNvSpPr>
            <a:spLocks noChangeArrowheads="1"/>
          </p:cNvSpPr>
          <p:nvPr/>
        </p:nvSpPr>
        <p:spPr bwMode="auto">
          <a:xfrm>
            <a:off x="3686175" y="4941888"/>
            <a:ext cx="822325" cy="604837"/>
          </a:xfrm>
          <a:prstGeom prst="rect">
            <a:avLst/>
          </a:prstGeom>
          <a:solidFill>
            <a:srgbClr val="FF33CC"/>
          </a:solidFill>
          <a:ln w="9525">
            <a:solidFill>
              <a:schemeClr val="tx1"/>
            </a:solidFill>
            <a:miter lim="800000"/>
            <a:headEnd/>
            <a:tailEnd/>
          </a:ln>
        </p:spPr>
        <p:txBody>
          <a:bodyPr wrap="none" anchor="ctr"/>
          <a:lstStyle/>
          <a:p>
            <a:pPr algn="ctr"/>
            <a:endParaRPr lang="zh-TW" altLang="zh-TW" sz="1800"/>
          </a:p>
        </p:txBody>
      </p:sp>
      <p:sp>
        <p:nvSpPr>
          <p:cNvPr id="43020" name="Rectangle 11"/>
          <p:cNvSpPr>
            <a:spLocks noChangeArrowheads="1"/>
          </p:cNvSpPr>
          <p:nvPr/>
        </p:nvSpPr>
        <p:spPr bwMode="auto">
          <a:xfrm>
            <a:off x="5226050" y="4965700"/>
            <a:ext cx="957263" cy="801688"/>
          </a:xfrm>
          <a:prstGeom prst="rect">
            <a:avLst/>
          </a:prstGeom>
          <a:solidFill>
            <a:schemeClr val="accent2"/>
          </a:solidFill>
          <a:ln w="9525">
            <a:solidFill>
              <a:schemeClr val="tx1"/>
            </a:solidFill>
            <a:miter lim="800000"/>
            <a:headEnd/>
            <a:tailEnd/>
          </a:ln>
        </p:spPr>
        <p:txBody>
          <a:bodyPr wrap="none" anchor="ctr"/>
          <a:lstStyle/>
          <a:p>
            <a:pPr algn="ctr"/>
            <a:endParaRPr lang="zh-TW" altLang="zh-TW" sz="1800"/>
          </a:p>
        </p:txBody>
      </p:sp>
      <p:sp>
        <p:nvSpPr>
          <p:cNvPr id="43021" name="Rectangle 12"/>
          <p:cNvSpPr>
            <a:spLocks noChangeArrowheads="1"/>
          </p:cNvSpPr>
          <p:nvPr/>
        </p:nvSpPr>
        <p:spPr bwMode="auto">
          <a:xfrm>
            <a:off x="2387600" y="5487988"/>
            <a:ext cx="1060450" cy="366712"/>
          </a:xfrm>
          <a:prstGeom prst="rect">
            <a:avLst/>
          </a:prstGeom>
          <a:noFill/>
          <a:ln w="9525">
            <a:noFill/>
            <a:miter lim="800000"/>
            <a:headEnd/>
            <a:tailEnd/>
          </a:ln>
        </p:spPr>
        <p:txBody>
          <a:bodyPr>
            <a:spAutoFit/>
          </a:bodyPr>
          <a:lstStyle/>
          <a:p>
            <a:r>
              <a:rPr lang="zh-TW" altLang="en-US" sz="1800">
                <a:latin typeface="新細明體" pitchFamily="18" charset="-120"/>
              </a:rPr>
              <a:t>第</a:t>
            </a:r>
            <a:r>
              <a:rPr lang="en-US" altLang="zh-TW" sz="1800">
                <a:latin typeface="新細明體" pitchFamily="18" charset="-120"/>
              </a:rPr>
              <a:t>1</a:t>
            </a:r>
            <a:r>
              <a:rPr lang="zh-TW" altLang="en-US" sz="1800">
                <a:latin typeface="新細明體" pitchFamily="18" charset="-120"/>
              </a:rPr>
              <a:t>階段</a:t>
            </a:r>
          </a:p>
        </p:txBody>
      </p:sp>
      <p:sp>
        <p:nvSpPr>
          <p:cNvPr id="43022" name="Rectangle 13"/>
          <p:cNvSpPr>
            <a:spLocks noChangeArrowheads="1"/>
          </p:cNvSpPr>
          <p:nvPr/>
        </p:nvSpPr>
        <p:spPr bwMode="auto">
          <a:xfrm>
            <a:off x="6832600" y="4984750"/>
            <a:ext cx="1201738" cy="987425"/>
          </a:xfrm>
          <a:prstGeom prst="rect">
            <a:avLst/>
          </a:prstGeom>
          <a:solidFill>
            <a:srgbClr val="99FF66"/>
          </a:solidFill>
          <a:ln w="9525">
            <a:solidFill>
              <a:schemeClr val="tx1"/>
            </a:solidFill>
            <a:miter lim="800000"/>
            <a:headEnd/>
            <a:tailEnd/>
          </a:ln>
        </p:spPr>
        <p:txBody>
          <a:bodyPr wrap="none" anchor="ctr"/>
          <a:lstStyle/>
          <a:p>
            <a:pPr algn="ctr"/>
            <a:r>
              <a:rPr lang="zh-TW" altLang="en-US" sz="2400" b="1"/>
              <a:t>中間財</a:t>
            </a:r>
          </a:p>
        </p:txBody>
      </p:sp>
      <p:sp>
        <p:nvSpPr>
          <p:cNvPr id="43023" name="Rectangle 14"/>
          <p:cNvSpPr>
            <a:spLocks noChangeArrowheads="1"/>
          </p:cNvSpPr>
          <p:nvPr/>
        </p:nvSpPr>
        <p:spPr bwMode="auto">
          <a:xfrm>
            <a:off x="3738563" y="5691188"/>
            <a:ext cx="1060450" cy="366712"/>
          </a:xfrm>
          <a:prstGeom prst="rect">
            <a:avLst/>
          </a:prstGeom>
          <a:noFill/>
          <a:ln w="9525">
            <a:noFill/>
            <a:miter lim="800000"/>
            <a:headEnd/>
            <a:tailEnd/>
          </a:ln>
        </p:spPr>
        <p:txBody>
          <a:bodyPr>
            <a:spAutoFit/>
          </a:bodyPr>
          <a:lstStyle/>
          <a:p>
            <a:r>
              <a:rPr lang="zh-TW" altLang="en-US" sz="1800"/>
              <a:t>第</a:t>
            </a:r>
            <a:r>
              <a:rPr lang="en-US" altLang="zh-TW" sz="1800"/>
              <a:t>2</a:t>
            </a:r>
            <a:r>
              <a:rPr lang="zh-TW" altLang="en-US" sz="1800"/>
              <a:t>階段</a:t>
            </a:r>
          </a:p>
        </p:txBody>
      </p:sp>
      <p:sp>
        <p:nvSpPr>
          <p:cNvPr id="43024" name="Rectangle 15"/>
          <p:cNvSpPr>
            <a:spLocks noChangeArrowheads="1"/>
          </p:cNvSpPr>
          <p:nvPr/>
        </p:nvSpPr>
        <p:spPr bwMode="auto">
          <a:xfrm>
            <a:off x="5218113" y="5873750"/>
            <a:ext cx="1060450" cy="366713"/>
          </a:xfrm>
          <a:prstGeom prst="rect">
            <a:avLst/>
          </a:prstGeom>
          <a:noFill/>
          <a:ln w="9525">
            <a:noFill/>
            <a:miter lim="800000"/>
            <a:headEnd/>
            <a:tailEnd/>
          </a:ln>
        </p:spPr>
        <p:txBody>
          <a:bodyPr>
            <a:spAutoFit/>
          </a:bodyPr>
          <a:lstStyle/>
          <a:p>
            <a:r>
              <a:rPr lang="zh-TW" altLang="en-US" sz="1800"/>
              <a:t>第</a:t>
            </a:r>
            <a:r>
              <a:rPr lang="en-US" altLang="zh-TW" sz="1800"/>
              <a:t>3</a:t>
            </a:r>
            <a:r>
              <a:rPr lang="zh-TW" altLang="en-US" sz="1800"/>
              <a:t>階段</a:t>
            </a:r>
          </a:p>
        </p:txBody>
      </p:sp>
      <p:sp>
        <p:nvSpPr>
          <p:cNvPr id="43025" name="Rectangle 16"/>
          <p:cNvSpPr>
            <a:spLocks noChangeArrowheads="1"/>
          </p:cNvSpPr>
          <p:nvPr/>
        </p:nvSpPr>
        <p:spPr bwMode="auto">
          <a:xfrm>
            <a:off x="7086600" y="6148388"/>
            <a:ext cx="1060450" cy="366712"/>
          </a:xfrm>
          <a:prstGeom prst="rect">
            <a:avLst/>
          </a:prstGeom>
          <a:noFill/>
          <a:ln w="9525">
            <a:noFill/>
            <a:miter lim="800000"/>
            <a:headEnd/>
            <a:tailEnd/>
          </a:ln>
        </p:spPr>
        <p:txBody>
          <a:bodyPr>
            <a:spAutoFit/>
          </a:bodyPr>
          <a:lstStyle/>
          <a:p>
            <a:r>
              <a:rPr lang="zh-TW" altLang="en-US" sz="1800"/>
              <a:t>第</a:t>
            </a:r>
            <a:r>
              <a:rPr lang="en-US" altLang="zh-TW" sz="1800"/>
              <a:t>m</a:t>
            </a:r>
            <a:r>
              <a:rPr lang="zh-TW" altLang="en-US" sz="1800"/>
              <a:t>階段</a:t>
            </a:r>
          </a:p>
        </p:txBody>
      </p:sp>
      <p:sp>
        <p:nvSpPr>
          <p:cNvPr id="43026" name="Oval 17"/>
          <p:cNvSpPr>
            <a:spLocks noChangeArrowheads="1"/>
          </p:cNvSpPr>
          <p:nvPr/>
        </p:nvSpPr>
        <p:spPr bwMode="auto">
          <a:xfrm>
            <a:off x="2403475" y="4959350"/>
            <a:ext cx="554038" cy="504825"/>
          </a:xfrm>
          <a:prstGeom prst="ellipse">
            <a:avLst/>
          </a:prstGeom>
          <a:solidFill>
            <a:srgbClr val="006600"/>
          </a:solidFill>
          <a:ln w="9525">
            <a:solidFill>
              <a:schemeClr val="tx1"/>
            </a:solidFill>
            <a:round/>
            <a:headEnd/>
            <a:tailEnd/>
          </a:ln>
        </p:spPr>
        <p:txBody>
          <a:bodyPr wrap="none" anchor="ctr"/>
          <a:lstStyle/>
          <a:p>
            <a:endParaRPr lang="zh-TW" altLang="en-US"/>
          </a:p>
        </p:txBody>
      </p:sp>
      <p:sp>
        <p:nvSpPr>
          <p:cNvPr id="43027" name="Rectangle 18"/>
          <p:cNvSpPr>
            <a:spLocks noChangeArrowheads="1"/>
          </p:cNvSpPr>
          <p:nvPr/>
        </p:nvSpPr>
        <p:spPr bwMode="auto">
          <a:xfrm>
            <a:off x="8158163" y="4975225"/>
            <a:ext cx="803275" cy="457200"/>
          </a:xfrm>
          <a:prstGeom prst="rect">
            <a:avLst/>
          </a:prstGeom>
          <a:noFill/>
          <a:ln w="9525">
            <a:noFill/>
            <a:miter lim="800000"/>
            <a:headEnd/>
            <a:tailEnd/>
          </a:ln>
        </p:spPr>
        <p:txBody>
          <a:bodyPr wrap="none">
            <a:spAutoFit/>
          </a:bodyPr>
          <a:lstStyle/>
          <a:p>
            <a:r>
              <a:rPr lang="en-US" altLang="zh-TW" sz="2400" b="1">
                <a:latin typeface="新細明體" pitchFamily="18" charset="-120"/>
              </a:rPr>
              <a:t>Y(m)</a:t>
            </a:r>
          </a:p>
        </p:txBody>
      </p:sp>
      <p:sp>
        <p:nvSpPr>
          <p:cNvPr id="43028" name="Rectangle 19"/>
          <p:cNvSpPr>
            <a:spLocks noChangeArrowheads="1"/>
          </p:cNvSpPr>
          <p:nvPr/>
        </p:nvSpPr>
        <p:spPr bwMode="auto">
          <a:xfrm>
            <a:off x="4567238" y="6119813"/>
            <a:ext cx="930275" cy="457200"/>
          </a:xfrm>
          <a:prstGeom prst="rect">
            <a:avLst/>
          </a:prstGeom>
          <a:noFill/>
          <a:ln w="9525">
            <a:noFill/>
            <a:miter lim="800000"/>
            <a:headEnd/>
            <a:tailEnd/>
          </a:ln>
        </p:spPr>
        <p:txBody>
          <a:bodyPr>
            <a:spAutoFit/>
          </a:bodyPr>
          <a:lstStyle/>
          <a:p>
            <a:r>
              <a:rPr lang="en-US" altLang="zh-TW" sz="2400">
                <a:latin typeface="新細明體" pitchFamily="18" charset="-120"/>
              </a:rPr>
              <a:t>VA(3)</a:t>
            </a:r>
          </a:p>
        </p:txBody>
      </p:sp>
      <p:sp>
        <p:nvSpPr>
          <p:cNvPr id="43029" name="Line 20"/>
          <p:cNvSpPr>
            <a:spLocks noChangeShapeType="1"/>
          </p:cNvSpPr>
          <p:nvPr/>
        </p:nvSpPr>
        <p:spPr bwMode="auto">
          <a:xfrm flipV="1">
            <a:off x="3646488" y="5518150"/>
            <a:ext cx="6350" cy="458788"/>
          </a:xfrm>
          <a:prstGeom prst="line">
            <a:avLst/>
          </a:prstGeom>
          <a:noFill/>
          <a:ln w="57150">
            <a:solidFill>
              <a:schemeClr val="tx1"/>
            </a:solidFill>
            <a:round/>
            <a:headEnd/>
            <a:tailEnd type="triangle" w="med" len="med"/>
          </a:ln>
        </p:spPr>
        <p:txBody>
          <a:bodyPr/>
          <a:lstStyle/>
          <a:p>
            <a:endParaRPr lang="zh-TW" altLang="en-US"/>
          </a:p>
        </p:txBody>
      </p:sp>
      <p:sp>
        <p:nvSpPr>
          <p:cNvPr id="43030" name="Line 21"/>
          <p:cNvSpPr>
            <a:spLocks noChangeShapeType="1"/>
          </p:cNvSpPr>
          <p:nvPr/>
        </p:nvSpPr>
        <p:spPr bwMode="auto">
          <a:xfrm flipH="1">
            <a:off x="8164513" y="5427663"/>
            <a:ext cx="422275" cy="203200"/>
          </a:xfrm>
          <a:prstGeom prst="line">
            <a:avLst/>
          </a:prstGeom>
          <a:noFill/>
          <a:ln w="76200">
            <a:solidFill>
              <a:srgbClr val="0000FF"/>
            </a:solidFill>
            <a:round/>
            <a:headEnd/>
            <a:tailEnd type="triangle" w="med" len="med"/>
          </a:ln>
        </p:spPr>
        <p:txBody>
          <a:bodyPr/>
          <a:lstStyle/>
          <a:p>
            <a:endParaRPr lang="zh-TW" altLang="en-US"/>
          </a:p>
        </p:txBody>
      </p:sp>
      <p:sp>
        <p:nvSpPr>
          <p:cNvPr id="43031" name="AutoShape 22"/>
          <p:cNvSpPr>
            <a:spLocks noChangeArrowheads="1"/>
          </p:cNvSpPr>
          <p:nvPr/>
        </p:nvSpPr>
        <p:spPr bwMode="auto">
          <a:xfrm>
            <a:off x="1808163" y="5054600"/>
            <a:ext cx="277812" cy="328613"/>
          </a:xfrm>
          <a:prstGeom prst="rightArrow">
            <a:avLst>
              <a:gd name="adj1" fmla="val 50000"/>
              <a:gd name="adj2" fmla="val 25000"/>
            </a:avLst>
          </a:prstGeom>
          <a:solidFill>
            <a:schemeClr val="accent1"/>
          </a:solidFill>
          <a:ln w="9525">
            <a:solidFill>
              <a:schemeClr val="tx1"/>
            </a:solidFill>
            <a:miter lim="800000"/>
            <a:headEnd/>
            <a:tailEnd/>
          </a:ln>
        </p:spPr>
        <p:txBody>
          <a:bodyPr wrap="none" anchor="ctr"/>
          <a:lstStyle/>
          <a:p>
            <a:endParaRPr lang="zh-TW" altLang="en-US"/>
          </a:p>
        </p:txBody>
      </p:sp>
      <p:sp>
        <p:nvSpPr>
          <p:cNvPr id="43032" name="AutoShape 23"/>
          <p:cNvSpPr>
            <a:spLocks noChangeArrowheads="1"/>
          </p:cNvSpPr>
          <p:nvPr/>
        </p:nvSpPr>
        <p:spPr bwMode="auto">
          <a:xfrm>
            <a:off x="3163888" y="5065713"/>
            <a:ext cx="277812" cy="328612"/>
          </a:xfrm>
          <a:prstGeom prst="rightArrow">
            <a:avLst>
              <a:gd name="adj1" fmla="val 50000"/>
              <a:gd name="adj2" fmla="val 25000"/>
            </a:avLst>
          </a:prstGeom>
          <a:solidFill>
            <a:schemeClr val="accent1"/>
          </a:solidFill>
          <a:ln w="9525">
            <a:solidFill>
              <a:schemeClr val="tx1"/>
            </a:solidFill>
            <a:miter lim="800000"/>
            <a:headEnd/>
            <a:tailEnd/>
          </a:ln>
        </p:spPr>
        <p:txBody>
          <a:bodyPr wrap="none" anchor="ctr"/>
          <a:lstStyle/>
          <a:p>
            <a:endParaRPr lang="zh-TW" altLang="en-US"/>
          </a:p>
        </p:txBody>
      </p:sp>
      <p:sp>
        <p:nvSpPr>
          <p:cNvPr id="43033" name="AutoShape 24"/>
          <p:cNvSpPr>
            <a:spLocks noChangeArrowheads="1"/>
          </p:cNvSpPr>
          <p:nvPr/>
        </p:nvSpPr>
        <p:spPr bwMode="auto">
          <a:xfrm>
            <a:off x="4622800" y="5137150"/>
            <a:ext cx="277813" cy="328613"/>
          </a:xfrm>
          <a:prstGeom prst="rightArrow">
            <a:avLst>
              <a:gd name="adj1" fmla="val 50000"/>
              <a:gd name="adj2" fmla="val 25000"/>
            </a:avLst>
          </a:prstGeom>
          <a:solidFill>
            <a:schemeClr val="accent1"/>
          </a:solidFill>
          <a:ln w="9525">
            <a:solidFill>
              <a:schemeClr val="tx1"/>
            </a:solidFill>
            <a:miter lim="800000"/>
            <a:headEnd/>
            <a:tailEnd/>
          </a:ln>
        </p:spPr>
        <p:txBody>
          <a:bodyPr wrap="none" anchor="ctr"/>
          <a:lstStyle/>
          <a:p>
            <a:endParaRPr lang="zh-TW" altLang="en-US"/>
          </a:p>
        </p:txBody>
      </p:sp>
      <p:sp>
        <p:nvSpPr>
          <p:cNvPr id="43034" name="AutoShape 25"/>
          <p:cNvSpPr>
            <a:spLocks noChangeArrowheads="1"/>
          </p:cNvSpPr>
          <p:nvPr/>
        </p:nvSpPr>
        <p:spPr bwMode="auto">
          <a:xfrm>
            <a:off x="6265863" y="5187950"/>
            <a:ext cx="277812" cy="328613"/>
          </a:xfrm>
          <a:prstGeom prst="rightArrow">
            <a:avLst>
              <a:gd name="adj1" fmla="val 50000"/>
              <a:gd name="adj2" fmla="val 25000"/>
            </a:avLst>
          </a:prstGeom>
          <a:solidFill>
            <a:schemeClr val="accent1"/>
          </a:solidFill>
          <a:ln w="9525">
            <a:solidFill>
              <a:schemeClr val="tx1"/>
            </a:solidFill>
            <a:miter lim="800000"/>
            <a:headEnd/>
            <a:tailEnd/>
          </a:ln>
        </p:spPr>
        <p:txBody>
          <a:bodyPr wrap="none" anchor="ctr"/>
          <a:lstStyle/>
          <a:p>
            <a:endParaRPr lang="zh-TW" altLang="en-US"/>
          </a:p>
        </p:txBody>
      </p:sp>
      <p:sp>
        <p:nvSpPr>
          <p:cNvPr id="43035" name="Rectangle 26"/>
          <p:cNvSpPr>
            <a:spLocks noChangeArrowheads="1"/>
          </p:cNvSpPr>
          <p:nvPr/>
        </p:nvSpPr>
        <p:spPr bwMode="auto">
          <a:xfrm>
            <a:off x="2062163" y="3863975"/>
            <a:ext cx="6192837" cy="482600"/>
          </a:xfrm>
          <a:prstGeom prst="rect">
            <a:avLst/>
          </a:prstGeom>
          <a:solidFill>
            <a:srgbClr val="FFFF00"/>
          </a:solidFill>
          <a:ln w="9525">
            <a:solidFill>
              <a:schemeClr val="tx1"/>
            </a:solidFill>
            <a:miter lim="800000"/>
            <a:headEnd/>
            <a:tailEnd/>
          </a:ln>
        </p:spPr>
        <p:txBody>
          <a:bodyPr wrap="none" anchor="ctr"/>
          <a:lstStyle/>
          <a:p>
            <a:pPr algn="ctr"/>
            <a:r>
              <a:rPr lang="zh-TW" altLang="en-US" b="1"/>
              <a:t>生產投入因素</a:t>
            </a:r>
          </a:p>
        </p:txBody>
      </p:sp>
      <p:sp>
        <p:nvSpPr>
          <p:cNvPr id="43036" name="Line 31"/>
          <p:cNvSpPr>
            <a:spLocks noChangeShapeType="1"/>
          </p:cNvSpPr>
          <p:nvPr/>
        </p:nvSpPr>
        <p:spPr bwMode="auto">
          <a:xfrm flipV="1">
            <a:off x="2355850" y="5429250"/>
            <a:ext cx="6350" cy="449263"/>
          </a:xfrm>
          <a:prstGeom prst="line">
            <a:avLst/>
          </a:prstGeom>
          <a:noFill/>
          <a:ln w="57150">
            <a:solidFill>
              <a:schemeClr val="tx1"/>
            </a:solidFill>
            <a:round/>
            <a:headEnd/>
            <a:tailEnd type="triangle" w="med" len="med"/>
          </a:ln>
        </p:spPr>
        <p:txBody>
          <a:bodyPr/>
          <a:lstStyle/>
          <a:p>
            <a:endParaRPr lang="zh-TW" altLang="en-US"/>
          </a:p>
        </p:txBody>
      </p:sp>
      <p:sp>
        <p:nvSpPr>
          <p:cNvPr id="43037" name="Rectangle 32"/>
          <p:cNvSpPr>
            <a:spLocks noChangeArrowheads="1"/>
          </p:cNvSpPr>
          <p:nvPr/>
        </p:nvSpPr>
        <p:spPr bwMode="auto">
          <a:xfrm>
            <a:off x="1965325" y="5865813"/>
            <a:ext cx="930275" cy="457200"/>
          </a:xfrm>
          <a:prstGeom prst="rect">
            <a:avLst/>
          </a:prstGeom>
          <a:noFill/>
          <a:ln w="9525">
            <a:noFill/>
            <a:miter lim="800000"/>
            <a:headEnd/>
            <a:tailEnd/>
          </a:ln>
        </p:spPr>
        <p:txBody>
          <a:bodyPr wrap="none">
            <a:spAutoFit/>
          </a:bodyPr>
          <a:lstStyle/>
          <a:p>
            <a:r>
              <a:rPr lang="en-US" altLang="zh-TW" sz="2400">
                <a:latin typeface="新細明體" pitchFamily="18" charset="-120"/>
              </a:rPr>
              <a:t>VA(1)</a:t>
            </a:r>
          </a:p>
        </p:txBody>
      </p:sp>
      <p:sp>
        <p:nvSpPr>
          <p:cNvPr id="43038" name="Line 33"/>
          <p:cNvSpPr>
            <a:spLocks noChangeShapeType="1"/>
          </p:cNvSpPr>
          <p:nvPr/>
        </p:nvSpPr>
        <p:spPr bwMode="auto">
          <a:xfrm flipV="1">
            <a:off x="5078413" y="5702300"/>
            <a:ext cx="6350" cy="458788"/>
          </a:xfrm>
          <a:prstGeom prst="line">
            <a:avLst/>
          </a:prstGeom>
          <a:noFill/>
          <a:ln w="57150">
            <a:solidFill>
              <a:schemeClr val="tx1"/>
            </a:solidFill>
            <a:round/>
            <a:headEnd/>
            <a:tailEnd type="triangle" w="med" len="med"/>
          </a:ln>
        </p:spPr>
        <p:txBody>
          <a:bodyPr/>
          <a:lstStyle/>
          <a:p>
            <a:endParaRPr lang="zh-TW" altLang="en-US"/>
          </a:p>
        </p:txBody>
      </p:sp>
      <p:sp>
        <p:nvSpPr>
          <p:cNvPr id="43039" name="Rectangle 34"/>
          <p:cNvSpPr>
            <a:spLocks noChangeArrowheads="1"/>
          </p:cNvSpPr>
          <p:nvPr/>
        </p:nvSpPr>
        <p:spPr bwMode="auto">
          <a:xfrm>
            <a:off x="3246438" y="5937250"/>
            <a:ext cx="930275" cy="457200"/>
          </a:xfrm>
          <a:prstGeom prst="rect">
            <a:avLst/>
          </a:prstGeom>
          <a:noFill/>
          <a:ln w="9525">
            <a:noFill/>
            <a:miter lim="800000"/>
            <a:headEnd/>
            <a:tailEnd/>
          </a:ln>
        </p:spPr>
        <p:txBody>
          <a:bodyPr>
            <a:spAutoFit/>
          </a:bodyPr>
          <a:lstStyle/>
          <a:p>
            <a:r>
              <a:rPr lang="en-US" altLang="zh-TW" sz="2400">
                <a:latin typeface="新細明體" pitchFamily="18" charset="-120"/>
              </a:rPr>
              <a:t>VA(2)</a:t>
            </a:r>
          </a:p>
        </p:txBody>
      </p:sp>
      <p:sp>
        <p:nvSpPr>
          <p:cNvPr id="43040" name="Rectangle 35"/>
          <p:cNvSpPr>
            <a:spLocks noChangeArrowheads="1"/>
          </p:cNvSpPr>
          <p:nvPr/>
        </p:nvSpPr>
        <p:spPr bwMode="auto">
          <a:xfrm>
            <a:off x="4567238" y="6119813"/>
            <a:ext cx="930275" cy="457200"/>
          </a:xfrm>
          <a:prstGeom prst="rect">
            <a:avLst/>
          </a:prstGeom>
          <a:noFill/>
          <a:ln w="9525">
            <a:noFill/>
            <a:miter lim="800000"/>
            <a:headEnd/>
            <a:tailEnd/>
          </a:ln>
        </p:spPr>
        <p:txBody>
          <a:bodyPr>
            <a:spAutoFit/>
          </a:bodyPr>
          <a:lstStyle/>
          <a:p>
            <a:r>
              <a:rPr lang="en-US" altLang="zh-TW" sz="2400">
                <a:latin typeface="新細明體" pitchFamily="18" charset="-120"/>
              </a:rPr>
              <a:t>VA(3)</a:t>
            </a:r>
          </a:p>
        </p:txBody>
      </p:sp>
      <p:sp>
        <p:nvSpPr>
          <p:cNvPr id="43041" name="Line 36"/>
          <p:cNvSpPr>
            <a:spLocks noChangeShapeType="1"/>
          </p:cNvSpPr>
          <p:nvPr/>
        </p:nvSpPr>
        <p:spPr bwMode="auto">
          <a:xfrm flipV="1">
            <a:off x="6745288" y="5884863"/>
            <a:ext cx="6350" cy="458787"/>
          </a:xfrm>
          <a:prstGeom prst="line">
            <a:avLst/>
          </a:prstGeom>
          <a:noFill/>
          <a:ln w="57150">
            <a:solidFill>
              <a:schemeClr val="tx1"/>
            </a:solidFill>
            <a:round/>
            <a:headEnd/>
            <a:tailEnd type="triangle" w="med" len="med"/>
          </a:ln>
        </p:spPr>
        <p:txBody>
          <a:bodyPr/>
          <a:lstStyle/>
          <a:p>
            <a:endParaRPr lang="zh-TW" altLang="en-US"/>
          </a:p>
        </p:txBody>
      </p:sp>
      <p:sp>
        <p:nvSpPr>
          <p:cNvPr id="43042" name="Rectangle 37"/>
          <p:cNvSpPr>
            <a:spLocks noChangeArrowheads="1"/>
          </p:cNvSpPr>
          <p:nvPr/>
        </p:nvSpPr>
        <p:spPr bwMode="auto">
          <a:xfrm>
            <a:off x="6253163" y="6272213"/>
            <a:ext cx="930275" cy="457200"/>
          </a:xfrm>
          <a:prstGeom prst="rect">
            <a:avLst/>
          </a:prstGeom>
          <a:noFill/>
          <a:ln w="9525">
            <a:noFill/>
            <a:miter lim="800000"/>
            <a:headEnd/>
            <a:tailEnd/>
          </a:ln>
        </p:spPr>
        <p:txBody>
          <a:bodyPr>
            <a:spAutoFit/>
          </a:bodyPr>
          <a:lstStyle/>
          <a:p>
            <a:r>
              <a:rPr lang="en-US" altLang="zh-TW" sz="2400">
                <a:latin typeface="新細明體" pitchFamily="18" charset="-120"/>
              </a:rPr>
              <a:t>VA(m)</a:t>
            </a:r>
          </a:p>
        </p:txBody>
      </p:sp>
      <p:sp>
        <p:nvSpPr>
          <p:cNvPr id="43043" name="AutoShape 38"/>
          <p:cNvSpPr>
            <a:spLocks noChangeArrowheads="1"/>
          </p:cNvSpPr>
          <p:nvPr/>
        </p:nvSpPr>
        <p:spPr bwMode="auto">
          <a:xfrm>
            <a:off x="2459038" y="4338638"/>
            <a:ext cx="577850" cy="568325"/>
          </a:xfrm>
          <a:prstGeom prst="downArrow">
            <a:avLst>
              <a:gd name="adj1" fmla="val 50000"/>
              <a:gd name="adj2" fmla="val 25000"/>
            </a:avLst>
          </a:prstGeom>
          <a:solidFill>
            <a:srgbClr val="FFFF00"/>
          </a:solidFill>
          <a:ln w="9525">
            <a:solidFill>
              <a:schemeClr val="tx1"/>
            </a:solidFill>
            <a:miter lim="800000"/>
            <a:headEnd/>
            <a:tailEnd/>
          </a:ln>
        </p:spPr>
        <p:txBody>
          <a:bodyPr wrap="none" anchor="ctr"/>
          <a:lstStyle/>
          <a:p>
            <a:endParaRPr lang="zh-TW" altLang="en-US"/>
          </a:p>
        </p:txBody>
      </p:sp>
      <p:sp>
        <p:nvSpPr>
          <p:cNvPr id="43044" name="AutoShape 39"/>
          <p:cNvSpPr>
            <a:spLocks noChangeArrowheads="1"/>
          </p:cNvSpPr>
          <p:nvPr/>
        </p:nvSpPr>
        <p:spPr bwMode="auto">
          <a:xfrm>
            <a:off x="3719513" y="4348163"/>
            <a:ext cx="577850" cy="568325"/>
          </a:xfrm>
          <a:prstGeom prst="downArrow">
            <a:avLst>
              <a:gd name="adj1" fmla="val 50000"/>
              <a:gd name="adj2" fmla="val 25000"/>
            </a:avLst>
          </a:prstGeom>
          <a:solidFill>
            <a:srgbClr val="FFFF00"/>
          </a:solidFill>
          <a:ln w="9525">
            <a:solidFill>
              <a:schemeClr val="tx1"/>
            </a:solidFill>
            <a:miter lim="800000"/>
            <a:headEnd/>
            <a:tailEnd/>
          </a:ln>
        </p:spPr>
        <p:txBody>
          <a:bodyPr wrap="none" anchor="ctr"/>
          <a:lstStyle/>
          <a:p>
            <a:endParaRPr lang="zh-TW" altLang="en-US"/>
          </a:p>
        </p:txBody>
      </p:sp>
      <p:sp>
        <p:nvSpPr>
          <p:cNvPr id="43045" name="AutoShape 40"/>
          <p:cNvSpPr>
            <a:spLocks noChangeArrowheads="1"/>
          </p:cNvSpPr>
          <p:nvPr/>
        </p:nvSpPr>
        <p:spPr bwMode="auto">
          <a:xfrm>
            <a:off x="5222875" y="4348163"/>
            <a:ext cx="577850" cy="568325"/>
          </a:xfrm>
          <a:prstGeom prst="downArrow">
            <a:avLst>
              <a:gd name="adj1" fmla="val 50000"/>
              <a:gd name="adj2" fmla="val 25000"/>
            </a:avLst>
          </a:prstGeom>
          <a:solidFill>
            <a:srgbClr val="FFFF00"/>
          </a:solidFill>
          <a:ln w="9525">
            <a:solidFill>
              <a:schemeClr val="tx1"/>
            </a:solidFill>
            <a:miter lim="800000"/>
            <a:headEnd/>
            <a:tailEnd/>
          </a:ln>
        </p:spPr>
        <p:txBody>
          <a:bodyPr wrap="none" anchor="ctr"/>
          <a:lstStyle/>
          <a:p>
            <a:endParaRPr lang="zh-TW" altLang="en-US"/>
          </a:p>
        </p:txBody>
      </p:sp>
      <p:sp>
        <p:nvSpPr>
          <p:cNvPr id="43046" name="AutoShape 41"/>
          <p:cNvSpPr>
            <a:spLocks noChangeArrowheads="1"/>
          </p:cNvSpPr>
          <p:nvPr/>
        </p:nvSpPr>
        <p:spPr bwMode="auto">
          <a:xfrm>
            <a:off x="7011988" y="4348163"/>
            <a:ext cx="577850" cy="568325"/>
          </a:xfrm>
          <a:prstGeom prst="downArrow">
            <a:avLst>
              <a:gd name="adj1" fmla="val 50000"/>
              <a:gd name="adj2" fmla="val 25000"/>
            </a:avLst>
          </a:prstGeom>
          <a:solidFill>
            <a:srgbClr val="FFFF00"/>
          </a:solidFill>
          <a:ln w="9525">
            <a:solidFill>
              <a:schemeClr val="tx1"/>
            </a:solidFill>
            <a:miter lim="800000"/>
            <a:headEnd/>
            <a:tailEnd/>
          </a:ln>
        </p:spPr>
        <p:txBody>
          <a:bodyPr wrap="none" anchor="ctr"/>
          <a:lstStyle/>
          <a:p>
            <a:endParaRPr lang="zh-TW" altLang="en-US"/>
          </a:p>
        </p:txBody>
      </p:sp>
      <p:sp>
        <p:nvSpPr>
          <p:cNvPr id="43047" name="Rectangle 42"/>
          <p:cNvSpPr>
            <a:spLocks noChangeArrowheads="1"/>
          </p:cNvSpPr>
          <p:nvPr/>
        </p:nvSpPr>
        <p:spPr bwMode="auto">
          <a:xfrm>
            <a:off x="7913688" y="4554538"/>
            <a:ext cx="1200150" cy="396875"/>
          </a:xfrm>
          <a:prstGeom prst="rect">
            <a:avLst/>
          </a:prstGeom>
          <a:noFill/>
          <a:ln w="9525">
            <a:noFill/>
            <a:miter lim="800000"/>
            <a:headEnd/>
            <a:tailEnd/>
          </a:ln>
        </p:spPr>
        <p:txBody>
          <a:bodyPr wrap="none">
            <a:spAutoFit/>
          </a:bodyPr>
          <a:lstStyle/>
          <a:p>
            <a:r>
              <a:rPr lang="zh-TW" altLang="en-US" sz="2000" b="1">
                <a:latin typeface="新細明體" pitchFamily="18" charset="-120"/>
              </a:rPr>
              <a:t>最終消費</a:t>
            </a:r>
          </a:p>
        </p:txBody>
      </p:sp>
      <p:sp>
        <p:nvSpPr>
          <p:cNvPr id="43048" name="Rectangle 43"/>
          <p:cNvSpPr>
            <a:spLocks noChangeArrowheads="1"/>
          </p:cNvSpPr>
          <p:nvPr/>
        </p:nvSpPr>
        <p:spPr bwMode="auto">
          <a:xfrm>
            <a:off x="2366963" y="6319838"/>
            <a:ext cx="1200150" cy="396875"/>
          </a:xfrm>
          <a:prstGeom prst="rect">
            <a:avLst/>
          </a:prstGeom>
          <a:noFill/>
          <a:ln w="9525">
            <a:noFill/>
            <a:miter lim="800000"/>
            <a:headEnd/>
            <a:tailEnd/>
          </a:ln>
        </p:spPr>
        <p:txBody>
          <a:bodyPr wrap="none">
            <a:spAutoFit/>
          </a:bodyPr>
          <a:lstStyle/>
          <a:p>
            <a:r>
              <a:rPr lang="zh-TW" altLang="en-US" sz="2000" b="1">
                <a:latin typeface="新細明體" pitchFamily="18" charset="-120"/>
              </a:rPr>
              <a:t>附加價值</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投影片編號版面配置區 5"/>
          <p:cNvSpPr>
            <a:spLocks noGrp="1"/>
          </p:cNvSpPr>
          <p:nvPr>
            <p:ph type="sldNum" sz="quarter" idx="12"/>
          </p:nvPr>
        </p:nvSpPr>
        <p:spPr>
          <a:noFill/>
        </p:spPr>
        <p:txBody>
          <a:bodyPr/>
          <a:lstStyle/>
          <a:p>
            <a:fld id="{13B1204D-061C-41B7-A332-E9C7B104A780}" type="slidenum">
              <a:rPr lang="en-US" altLang="zh-TW" smtClean="0"/>
              <a:pPr/>
              <a:t>26</a:t>
            </a:fld>
            <a:endParaRPr lang="en-US" altLang="zh-TW" smtClean="0"/>
          </a:p>
        </p:txBody>
      </p:sp>
      <p:sp>
        <p:nvSpPr>
          <p:cNvPr id="45059" name="Rectangle 2"/>
          <p:cNvSpPr>
            <a:spLocks noGrp="1" noChangeArrowheads="1"/>
          </p:cNvSpPr>
          <p:nvPr>
            <p:ph type="title"/>
          </p:nvPr>
        </p:nvSpPr>
        <p:spPr>
          <a:xfrm>
            <a:off x="366713" y="122238"/>
            <a:ext cx="7528779" cy="915254"/>
          </a:xfrm>
        </p:spPr>
        <p:txBody>
          <a:bodyPr/>
          <a:lstStyle/>
          <a:p>
            <a:pPr eaLnBrk="1" hangingPunct="1"/>
            <a:r>
              <a:rPr lang="en-US" altLang="zh-TW" sz="4000" dirty="0" smtClean="0">
                <a:solidFill>
                  <a:srgbClr val="800080"/>
                </a:solidFill>
                <a:latin typeface="+mn-lt"/>
              </a:rPr>
              <a:t>3.8  </a:t>
            </a:r>
            <a:r>
              <a:rPr lang="zh-TW" altLang="en-US" sz="4000" dirty="0" smtClean="0">
                <a:solidFill>
                  <a:srgbClr val="800080"/>
                </a:solidFill>
                <a:latin typeface="+mn-lt"/>
              </a:rPr>
              <a:t>從分配面衡量</a:t>
            </a:r>
          </a:p>
        </p:txBody>
      </p:sp>
      <p:sp>
        <p:nvSpPr>
          <p:cNvPr id="45060" name="Rectangle 3"/>
          <p:cNvSpPr>
            <a:spLocks noGrp="1" noChangeArrowheads="1"/>
          </p:cNvSpPr>
          <p:nvPr>
            <p:ph type="body" idx="1"/>
          </p:nvPr>
        </p:nvSpPr>
        <p:spPr>
          <a:xfrm>
            <a:off x="555171" y="1219200"/>
            <a:ext cx="7424058" cy="5100638"/>
          </a:xfrm>
        </p:spPr>
        <p:txBody>
          <a:bodyPr/>
          <a:lstStyle/>
          <a:p>
            <a:pPr eaLnBrk="1" hangingPunct="1">
              <a:lnSpc>
                <a:spcPct val="110000"/>
              </a:lnSpc>
            </a:pPr>
            <a:r>
              <a:rPr lang="zh-TW" altLang="en-US" sz="2800" dirty="0" smtClean="0">
                <a:latin typeface="新細明體" pitchFamily="18" charset="-120"/>
              </a:rPr>
              <a:t>既然</a:t>
            </a:r>
            <a:r>
              <a:rPr lang="en-US" altLang="zh-TW" sz="2800" dirty="0" smtClean="0">
                <a:latin typeface="新細明體" pitchFamily="18" charset="-120"/>
              </a:rPr>
              <a:t>GDP</a:t>
            </a:r>
            <a:r>
              <a:rPr lang="zh-TW" altLang="en-US" sz="2800" dirty="0" smtClean="0">
                <a:latin typeface="新細明體" pitchFamily="18" charset="-120"/>
              </a:rPr>
              <a:t>是生產因素（又稱生產要素）的貢獻，因此，產出必須分配給生產因素，此稱生產因素要素所得分配。</a:t>
            </a:r>
          </a:p>
          <a:p>
            <a:pPr eaLnBrk="1" hangingPunct="1">
              <a:lnSpc>
                <a:spcPct val="110000"/>
              </a:lnSpc>
            </a:pPr>
            <a:r>
              <a:rPr lang="en-US" altLang="zh-TW" sz="2800" dirty="0" smtClean="0">
                <a:latin typeface="新細明體" pitchFamily="18" charset="-120"/>
              </a:rPr>
              <a:t>Y</a:t>
            </a:r>
            <a:r>
              <a:rPr lang="zh-TW" altLang="en-US" sz="2800" dirty="0" smtClean="0">
                <a:latin typeface="新細明體" pitchFamily="18" charset="-120"/>
              </a:rPr>
              <a:t>＝（薪資＋利潤＋地租＋利息）＋ 間接稅＋折舊</a:t>
            </a:r>
          </a:p>
          <a:p>
            <a:pPr eaLnBrk="1" hangingPunct="1">
              <a:lnSpc>
                <a:spcPct val="110000"/>
              </a:lnSpc>
            </a:pPr>
            <a:r>
              <a:rPr lang="zh-TW" altLang="en-US" sz="2800" dirty="0" smtClean="0">
                <a:latin typeface="新細明體" pitchFamily="18" charset="-120"/>
              </a:rPr>
              <a:t>其他名詞：</a:t>
            </a:r>
          </a:p>
          <a:p>
            <a:pPr lvl="1" eaLnBrk="1" hangingPunct="1">
              <a:lnSpc>
                <a:spcPct val="110000"/>
              </a:lnSpc>
            </a:pPr>
            <a:r>
              <a:rPr lang="zh-TW" altLang="en-US" sz="2400" dirty="0" smtClean="0">
                <a:latin typeface="新細明體" pitchFamily="18" charset="-120"/>
              </a:rPr>
              <a:t>折舊＝固定資本消耗</a:t>
            </a:r>
          </a:p>
          <a:p>
            <a:pPr lvl="1" eaLnBrk="1" hangingPunct="1">
              <a:lnSpc>
                <a:spcPct val="110000"/>
              </a:lnSpc>
            </a:pPr>
            <a:r>
              <a:rPr lang="zh-TW" altLang="en-US" sz="2400" dirty="0" smtClean="0">
                <a:latin typeface="新細明體" pitchFamily="18" charset="-120"/>
              </a:rPr>
              <a:t>利潤＝營業盈餘</a:t>
            </a:r>
          </a:p>
          <a:p>
            <a:pPr lvl="1" eaLnBrk="1" hangingPunct="1">
              <a:lnSpc>
                <a:spcPct val="110000"/>
              </a:lnSpc>
            </a:pPr>
            <a:r>
              <a:rPr lang="zh-TW" altLang="en-US" sz="2400" dirty="0" smtClean="0">
                <a:latin typeface="新細明體" pitchFamily="18" charset="-120"/>
              </a:rPr>
              <a:t>薪資＝受雇人員報酬</a:t>
            </a:r>
          </a:p>
        </p:txBody>
      </p:sp>
      <p:sp>
        <p:nvSpPr>
          <p:cNvPr id="45061" name="Rectangle 4"/>
          <p:cNvSpPr>
            <a:spLocks noChangeArrowheads="1"/>
          </p:cNvSpPr>
          <p:nvPr/>
        </p:nvSpPr>
        <p:spPr bwMode="auto">
          <a:xfrm>
            <a:off x="4524602" y="3457575"/>
            <a:ext cx="4243387" cy="2670175"/>
          </a:xfrm>
          <a:prstGeom prst="rect">
            <a:avLst/>
          </a:prstGeom>
          <a:noFill/>
          <a:ln w="9525">
            <a:solidFill>
              <a:srgbClr val="0000FF"/>
            </a:solidFill>
            <a:miter lim="800000"/>
            <a:headEnd/>
            <a:tailEnd/>
          </a:ln>
        </p:spPr>
        <p:txBody>
          <a:bodyPr/>
          <a:lstStyle/>
          <a:p>
            <a:pPr marL="571500" indent="-571500">
              <a:lnSpc>
                <a:spcPct val="130000"/>
              </a:lnSpc>
              <a:spcBef>
                <a:spcPct val="20000"/>
              </a:spcBef>
              <a:buClr>
                <a:schemeClr val="tx2"/>
              </a:buClr>
              <a:buSzPct val="70000"/>
              <a:buFont typeface="Wingdings" pitchFamily="2" charset="2"/>
              <a:buChar char="l"/>
            </a:pPr>
            <a:r>
              <a:rPr lang="zh-TW" altLang="en-US" sz="2400">
                <a:latin typeface="新細明體" pitchFamily="18" charset="-120"/>
              </a:rPr>
              <a:t>折舊看不到，如何衡量？如何攤算？</a:t>
            </a:r>
          </a:p>
          <a:p>
            <a:pPr marL="839788" lvl="1" indent="-495300">
              <a:lnSpc>
                <a:spcPct val="130000"/>
              </a:lnSpc>
              <a:spcBef>
                <a:spcPct val="20000"/>
              </a:spcBef>
              <a:buClr>
                <a:srgbClr val="800080"/>
              </a:buClr>
              <a:buFont typeface="Wingdings" pitchFamily="2" charset="2"/>
              <a:buAutoNum type="circleNumWdWhitePlain"/>
            </a:pPr>
            <a:r>
              <a:rPr lang="zh-TW" altLang="en-US" sz="2400">
                <a:latin typeface="新細明體" pitchFamily="18" charset="-120"/>
              </a:rPr>
              <a:t>加速折舊常做為獎勵投資政策。</a:t>
            </a:r>
          </a:p>
          <a:p>
            <a:pPr marL="839788" lvl="1" indent="-495300">
              <a:lnSpc>
                <a:spcPct val="130000"/>
              </a:lnSpc>
              <a:spcBef>
                <a:spcPct val="20000"/>
              </a:spcBef>
              <a:buClr>
                <a:srgbClr val="800080"/>
              </a:buClr>
              <a:buFont typeface="Wingdings" pitchFamily="2" charset="2"/>
              <a:buAutoNum type="circleNumWdWhitePlain"/>
            </a:pPr>
            <a:r>
              <a:rPr lang="zh-TW" altLang="en-US" sz="2400">
                <a:latin typeface="新細明體" pitchFamily="18" charset="-120"/>
              </a:rPr>
              <a:t>五年攤提？十年攤提？</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投影片編號版面配置區 5"/>
          <p:cNvSpPr>
            <a:spLocks noGrp="1"/>
          </p:cNvSpPr>
          <p:nvPr>
            <p:ph type="sldNum" sz="quarter" idx="12"/>
          </p:nvPr>
        </p:nvSpPr>
        <p:spPr>
          <a:noFill/>
        </p:spPr>
        <p:txBody>
          <a:bodyPr/>
          <a:lstStyle/>
          <a:p>
            <a:fld id="{124AF111-E8E0-4D9A-9379-723AF5349D19}" type="slidenum">
              <a:rPr lang="en-US" altLang="zh-TW" smtClean="0"/>
              <a:pPr/>
              <a:t>27</a:t>
            </a:fld>
            <a:endParaRPr lang="en-US" altLang="zh-TW" smtClean="0"/>
          </a:p>
        </p:txBody>
      </p:sp>
      <p:sp>
        <p:nvSpPr>
          <p:cNvPr id="47107" name="Rectangle 2"/>
          <p:cNvSpPr>
            <a:spLocks noGrp="1" noChangeArrowheads="1"/>
          </p:cNvSpPr>
          <p:nvPr>
            <p:ph type="title"/>
          </p:nvPr>
        </p:nvSpPr>
        <p:spPr>
          <a:xfrm>
            <a:off x="512762" y="247651"/>
            <a:ext cx="7470653" cy="877764"/>
          </a:xfrm>
        </p:spPr>
        <p:txBody>
          <a:bodyPr/>
          <a:lstStyle/>
          <a:p>
            <a:pPr eaLnBrk="1" hangingPunct="1"/>
            <a:r>
              <a:rPr lang="en-US" altLang="zh-TW" sz="4000" dirty="0" smtClean="0">
                <a:solidFill>
                  <a:srgbClr val="800080"/>
                </a:solidFill>
                <a:latin typeface="+mn-lt"/>
              </a:rPr>
              <a:t>3.9  </a:t>
            </a:r>
            <a:r>
              <a:rPr lang="zh-TW" altLang="en-US" sz="4000" dirty="0" smtClean="0">
                <a:solidFill>
                  <a:srgbClr val="800080"/>
                </a:solidFill>
                <a:latin typeface="+mn-lt"/>
              </a:rPr>
              <a:t>從支出面衡量</a:t>
            </a:r>
            <a:r>
              <a:rPr lang="en-US" altLang="zh-TW" sz="4000" dirty="0" smtClean="0">
                <a:solidFill>
                  <a:srgbClr val="800080"/>
                </a:solidFill>
                <a:latin typeface="+mn-lt"/>
              </a:rPr>
              <a:t>GDP</a:t>
            </a:r>
            <a:endParaRPr lang="zh-TW" altLang="en-US" sz="4000" dirty="0" smtClean="0">
              <a:solidFill>
                <a:srgbClr val="800080"/>
              </a:solidFill>
              <a:latin typeface="+mn-lt"/>
            </a:endParaRPr>
          </a:p>
        </p:txBody>
      </p:sp>
      <p:sp>
        <p:nvSpPr>
          <p:cNvPr id="47108" name="Rectangle 3"/>
          <p:cNvSpPr>
            <a:spLocks noGrp="1" noChangeArrowheads="1"/>
          </p:cNvSpPr>
          <p:nvPr>
            <p:ph type="body" idx="1"/>
          </p:nvPr>
        </p:nvSpPr>
        <p:spPr>
          <a:xfrm>
            <a:off x="820738" y="1153886"/>
            <a:ext cx="6984319" cy="5156427"/>
          </a:xfrm>
        </p:spPr>
        <p:txBody>
          <a:bodyPr/>
          <a:lstStyle/>
          <a:p>
            <a:pPr marL="495300" indent="-495300" eaLnBrk="1" hangingPunct="1">
              <a:lnSpc>
                <a:spcPct val="130000"/>
              </a:lnSpc>
            </a:pPr>
            <a:r>
              <a:rPr lang="zh-TW" altLang="en-US" sz="2800" b="1" dirty="0" smtClean="0"/>
              <a:t>支出面</a:t>
            </a:r>
            <a:r>
              <a:rPr lang="zh-TW" altLang="en-US" sz="2800" dirty="0" smtClean="0"/>
              <a:t>＝</a:t>
            </a:r>
            <a:r>
              <a:rPr lang="en-US" altLang="zh-TW" sz="2800" dirty="0" smtClean="0"/>
              <a:t>expenditure</a:t>
            </a:r>
          </a:p>
          <a:p>
            <a:pPr marL="495300" indent="-495300" eaLnBrk="1" hangingPunct="1">
              <a:lnSpc>
                <a:spcPct val="130000"/>
              </a:lnSpc>
            </a:pPr>
            <a:r>
              <a:rPr lang="en-US" altLang="zh-TW" sz="2800" dirty="0" smtClean="0"/>
              <a:t>Y</a:t>
            </a:r>
            <a:r>
              <a:rPr lang="zh-TW" altLang="en-US" sz="2800" dirty="0" smtClean="0"/>
              <a:t>＝</a:t>
            </a:r>
            <a:r>
              <a:rPr lang="en-US" altLang="zh-TW" sz="2800" dirty="0" smtClean="0"/>
              <a:t>C</a:t>
            </a:r>
            <a:r>
              <a:rPr lang="zh-TW" altLang="en-US" sz="2800" dirty="0" smtClean="0"/>
              <a:t>＋</a:t>
            </a:r>
            <a:r>
              <a:rPr lang="en-US" altLang="zh-TW" sz="2800" dirty="0" smtClean="0"/>
              <a:t>G</a:t>
            </a:r>
            <a:r>
              <a:rPr lang="zh-TW" altLang="en-US" sz="2800" dirty="0" smtClean="0"/>
              <a:t>＋</a:t>
            </a:r>
            <a:r>
              <a:rPr lang="en-US" altLang="zh-TW" sz="2800" dirty="0" smtClean="0"/>
              <a:t>I</a:t>
            </a:r>
            <a:r>
              <a:rPr lang="zh-TW" altLang="en-US" sz="2800" dirty="0" smtClean="0"/>
              <a:t>＋</a:t>
            </a:r>
            <a:r>
              <a:rPr lang="en-US" altLang="zh-TW" sz="2800" dirty="0" smtClean="0"/>
              <a:t>(X-M)</a:t>
            </a:r>
            <a:r>
              <a:rPr lang="zh-TW" altLang="en-US" sz="2800" dirty="0" smtClean="0"/>
              <a:t>＋</a:t>
            </a:r>
            <a:r>
              <a:rPr lang="en-US" altLang="zh-TW" sz="2800" dirty="0" smtClean="0"/>
              <a:t>J</a:t>
            </a:r>
          </a:p>
          <a:p>
            <a:pPr marL="763588" lvl="1" indent="-419100" eaLnBrk="1" hangingPunct="1">
              <a:lnSpc>
                <a:spcPct val="130000"/>
              </a:lnSpc>
            </a:pPr>
            <a:r>
              <a:rPr lang="en-US" altLang="zh-TW" sz="2400" dirty="0" smtClean="0"/>
              <a:t>C=</a:t>
            </a:r>
            <a:r>
              <a:rPr lang="zh-TW" altLang="en-US" sz="2400" dirty="0" smtClean="0"/>
              <a:t>民間消費</a:t>
            </a:r>
          </a:p>
          <a:p>
            <a:pPr marL="763588" lvl="1" indent="-419100" eaLnBrk="1" hangingPunct="1">
              <a:lnSpc>
                <a:spcPct val="130000"/>
              </a:lnSpc>
            </a:pPr>
            <a:r>
              <a:rPr lang="en-US" altLang="zh-TW" sz="2400" dirty="0" smtClean="0"/>
              <a:t>G=</a:t>
            </a:r>
            <a:r>
              <a:rPr lang="zh-TW" altLang="en-US" sz="2400" dirty="0" smtClean="0"/>
              <a:t>政府消費</a:t>
            </a:r>
          </a:p>
          <a:p>
            <a:pPr marL="763588" lvl="1" indent="-419100" eaLnBrk="1" hangingPunct="1">
              <a:lnSpc>
                <a:spcPct val="130000"/>
              </a:lnSpc>
            </a:pPr>
            <a:r>
              <a:rPr lang="en-US" altLang="zh-TW" sz="2400" dirty="0" smtClean="0"/>
              <a:t>I =</a:t>
            </a:r>
            <a:r>
              <a:rPr lang="zh-TW" altLang="en-US" sz="2400" dirty="0" smtClean="0"/>
              <a:t>固定資本形成</a:t>
            </a:r>
          </a:p>
          <a:p>
            <a:pPr marL="763588" lvl="1" indent="-419100" eaLnBrk="1" hangingPunct="1">
              <a:lnSpc>
                <a:spcPct val="130000"/>
              </a:lnSpc>
            </a:pPr>
            <a:r>
              <a:rPr lang="en-US" altLang="zh-TW" sz="2400" dirty="0" smtClean="0"/>
              <a:t>J =</a:t>
            </a:r>
            <a:r>
              <a:rPr lang="zh-TW" altLang="en-US" sz="2400" dirty="0" smtClean="0"/>
              <a:t>存貨增加</a:t>
            </a:r>
          </a:p>
          <a:p>
            <a:pPr marL="763588" lvl="1" indent="-419100" eaLnBrk="1" hangingPunct="1">
              <a:lnSpc>
                <a:spcPct val="130000"/>
              </a:lnSpc>
            </a:pPr>
            <a:r>
              <a:rPr lang="en-US" altLang="zh-TW" sz="2400" dirty="0" smtClean="0"/>
              <a:t>X-M=</a:t>
            </a:r>
            <a:r>
              <a:rPr lang="zh-TW" altLang="en-US" sz="2400" dirty="0" smtClean="0"/>
              <a:t>商品及勞務輸出淨額</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7"/>
          <p:cNvSpPr>
            <a:spLocks noGrp="1" noChangeArrowheads="1"/>
          </p:cNvSpPr>
          <p:nvPr>
            <p:ph type="sldNum" sz="quarter" idx="4294967295"/>
          </p:nvPr>
        </p:nvSpPr>
        <p:spPr>
          <a:xfrm>
            <a:off x="6553200" y="6248400"/>
            <a:ext cx="2133600" cy="457200"/>
          </a:xfrm>
          <a:prstGeom prst="rect">
            <a:avLst/>
          </a:prstGeom>
        </p:spPr>
        <p:txBody>
          <a:bodyPr/>
          <a:lstStyle/>
          <a:p>
            <a:fld id="{CDDF4B1E-88E6-489A-92C0-61BED4AB34D4}" type="slidenum">
              <a:rPr lang="en-US" altLang="zh-TW"/>
              <a:pPr/>
              <a:t>28</a:t>
            </a:fld>
            <a:endParaRPr lang="en-US" altLang="zh-TW"/>
          </a:p>
        </p:txBody>
      </p:sp>
      <p:sp>
        <p:nvSpPr>
          <p:cNvPr id="820226" name="Rectangle 2"/>
          <p:cNvSpPr>
            <a:spLocks noGrp="1" noChangeArrowheads="1"/>
          </p:cNvSpPr>
          <p:nvPr>
            <p:ph type="ctrTitle"/>
          </p:nvPr>
        </p:nvSpPr>
        <p:spPr>
          <a:xfrm>
            <a:off x="323850" y="1557338"/>
            <a:ext cx="6911975" cy="2520950"/>
          </a:xfrm>
        </p:spPr>
        <p:txBody>
          <a:bodyPr/>
          <a:lstStyle/>
          <a:p>
            <a:pPr algn="ctr"/>
            <a:r>
              <a:rPr lang="en-US" altLang="zh-TW" dirty="0" smtClean="0">
                <a:solidFill>
                  <a:srgbClr val="FF0000"/>
                </a:solidFill>
              </a:rPr>
              <a:t>4.</a:t>
            </a:r>
            <a:r>
              <a:rPr lang="zh-TW" altLang="en-US" dirty="0">
                <a:solidFill>
                  <a:srgbClr val="FF0000"/>
                </a:solidFill>
              </a:rPr>
              <a:t/>
            </a:r>
            <a:br>
              <a:rPr lang="zh-TW" altLang="en-US" dirty="0">
                <a:solidFill>
                  <a:srgbClr val="FF0000"/>
                </a:solidFill>
              </a:rPr>
            </a:br>
            <a:r>
              <a:rPr lang="zh-TW" altLang="en-US" dirty="0">
                <a:solidFill>
                  <a:srgbClr val="FF0000"/>
                </a:solidFill>
              </a:rPr>
              <a:t/>
            </a:r>
            <a:br>
              <a:rPr lang="zh-TW" altLang="en-US" dirty="0">
                <a:solidFill>
                  <a:srgbClr val="FF0000"/>
                </a:solidFill>
              </a:rPr>
            </a:br>
            <a:r>
              <a:rPr lang="zh-TW" altLang="en-US" dirty="0">
                <a:solidFill>
                  <a:srgbClr val="FF0000"/>
                </a:solidFill>
                <a:latin typeface="新細明體" pitchFamily="18" charset="-120"/>
              </a:rPr>
              <a:t>經濟成長的意義</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投影片編號版面配置區 5"/>
          <p:cNvSpPr>
            <a:spLocks noGrp="1"/>
          </p:cNvSpPr>
          <p:nvPr>
            <p:ph type="sldNum" sz="quarter" idx="12"/>
          </p:nvPr>
        </p:nvSpPr>
        <p:spPr/>
        <p:txBody>
          <a:bodyPr/>
          <a:lstStyle/>
          <a:p>
            <a:fld id="{21EB46D0-3B2B-432E-8852-3815557E5CC5}" type="slidenum">
              <a:rPr lang="en-US" altLang="zh-TW"/>
              <a:pPr/>
              <a:t>29</a:t>
            </a:fld>
            <a:endParaRPr lang="en-US" altLang="zh-TW"/>
          </a:p>
        </p:txBody>
      </p:sp>
      <p:sp>
        <p:nvSpPr>
          <p:cNvPr id="742456" name="AutoShape 56"/>
          <p:cNvSpPr>
            <a:spLocks noChangeArrowheads="1"/>
          </p:cNvSpPr>
          <p:nvPr/>
        </p:nvSpPr>
        <p:spPr bwMode="auto">
          <a:xfrm>
            <a:off x="1271588" y="4856163"/>
            <a:ext cx="2860675" cy="323850"/>
          </a:xfrm>
          <a:prstGeom prst="rightArrow">
            <a:avLst>
              <a:gd name="adj1" fmla="val 50000"/>
              <a:gd name="adj2" fmla="val 220833"/>
            </a:avLst>
          </a:prstGeom>
          <a:solidFill>
            <a:srgbClr val="006600"/>
          </a:solidFill>
          <a:ln w="9525">
            <a:solidFill>
              <a:schemeClr val="tx1"/>
            </a:solidFill>
            <a:miter lim="800000"/>
            <a:headEnd/>
            <a:tailEnd/>
          </a:ln>
          <a:effectLst/>
        </p:spPr>
        <p:txBody>
          <a:bodyPr wrap="none" anchor="ctr"/>
          <a:lstStyle/>
          <a:p>
            <a:endParaRPr lang="zh-TW" altLang="en-US"/>
          </a:p>
        </p:txBody>
      </p:sp>
      <p:sp>
        <p:nvSpPr>
          <p:cNvPr id="742402" name="Freeform 2"/>
          <p:cNvSpPr>
            <a:spLocks/>
          </p:cNvSpPr>
          <p:nvPr/>
        </p:nvSpPr>
        <p:spPr bwMode="auto">
          <a:xfrm>
            <a:off x="468313" y="2246313"/>
            <a:ext cx="7086600" cy="3425825"/>
          </a:xfrm>
          <a:custGeom>
            <a:avLst/>
            <a:gdLst/>
            <a:ahLst/>
            <a:cxnLst>
              <a:cxn ang="0">
                <a:pos x="0" y="1837"/>
              </a:cxn>
              <a:cxn ang="0">
                <a:pos x="998" y="1837"/>
              </a:cxn>
              <a:cxn ang="0">
                <a:pos x="1950" y="1655"/>
              </a:cxn>
              <a:cxn ang="0">
                <a:pos x="2676" y="1610"/>
              </a:cxn>
              <a:cxn ang="0">
                <a:pos x="3039" y="1202"/>
              </a:cxn>
              <a:cxn ang="0">
                <a:pos x="4082" y="839"/>
              </a:cxn>
              <a:cxn ang="0">
                <a:pos x="4400" y="430"/>
              </a:cxn>
              <a:cxn ang="0">
                <a:pos x="4763" y="68"/>
              </a:cxn>
              <a:cxn ang="0">
                <a:pos x="4808" y="22"/>
              </a:cxn>
            </a:cxnLst>
            <a:rect l="0" t="0" r="r" b="b"/>
            <a:pathLst>
              <a:path w="4831" h="1867">
                <a:moveTo>
                  <a:pt x="0" y="1837"/>
                </a:moveTo>
                <a:cubicBezTo>
                  <a:pt x="336" y="1852"/>
                  <a:pt x="673" y="1867"/>
                  <a:pt x="998" y="1837"/>
                </a:cubicBezTo>
                <a:cubicBezTo>
                  <a:pt x="1323" y="1807"/>
                  <a:pt x="1670" y="1693"/>
                  <a:pt x="1950" y="1655"/>
                </a:cubicBezTo>
                <a:cubicBezTo>
                  <a:pt x="2230" y="1617"/>
                  <a:pt x="2494" y="1686"/>
                  <a:pt x="2676" y="1610"/>
                </a:cubicBezTo>
                <a:cubicBezTo>
                  <a:pt x="2858" y="1534"/>
                  <a:pt x="2805" y="1330"/>
                  <a:pt x="3039" y="1202"/>
                </a:cubicBezTo>
                <a:cubicBezTo>
                  <a:pt x="3273" y="1074"/>
                  <a:pt x="3855" y="968"/>
                  <a:pt x="4082" y="839"/>
                </a:cubicBezTo>
                <a:cubicBezTo>
                  <a:pt x="4309" y="710"/>
                  <a:pt x="4287" y="558"/>
                  <a:pt x="4400" y="430"/>
                </a:cubicBezTo>
                <a:cubicBezTo>
                  <a:pt x="4513" y="302"/>
                  <a:pt x="4695" y="136"/>
                  <a:pt x="4763" y="68"/>
                </a:cubicBezTo>
                <a:cubicBezTo>
                  <a:pt x="4831" y="0"/>
                  <a:pt x="4819" y="11"/>
                  <a:pt x="4808" y="22"/>
                </a:cubicBezTo>
              </a:path>
            </a:pathLst>
          </a:custGeom>
          <a:noFill/>
          <a:ln w="76200" cmpd="sng">
            <a:solidFill>
              <a:srgbClr val="FF0000"/>
            </a:solidFill>
            <a:round/>
            <a:headEnd/>
            <a:tailEnd/>
          </a:ln>
          <a:effectLst/>
        </p:spPr>
        <p:txBody>
          <a:bodyPr/>
          <a:lstStyle/>
          <a:p>
            <a:endParaRPr lang="zh-TW" altLang="en-US"/>
          </a:p>
        </p:txBody>
      </p:sp>
      <p:sp>
        <p:nvSpPr>
          <p:cNvPr id="742403" name="AutoShape 3"/>
          <p:cNvSpPr>
            <a:spLocks noChangeArrowheads="1"/>
          </p:cNvSpPr>
          <p:nvPr/>
        </p:nvSpPr>
        <p:spPr bwMode="auto">
          <a:xfrm>
            <a:off x="4154488" y="4930775"/>
            <a:ext cx="412750" cy="569913"/>
          </a:xfrm>
          <a:prstGeom prst="irregularSeal1">
            <a:avLst/>
          </a:prstGeom>
          <a:solidFill>
            <a:schemeClr val="bg2"/>
          </a:solidFill>
          <a:ln w="9525">
            <a:solidFill>
              <a:srgbClr val="FF0066"/>
            </a:solidFill>
            <a:miter lim="800000"/>
            <a:headEnd/>
            <a:tailEnd/>
          </a:ln>
          <a:effectLst/>
        </p:spPr>
        <p:txBody>
          <a:bodyPr wrap="none" anchor="ctr"/>
          <a:lstStyle/>
          <a:p>
            <a:pPr algn="ctr"/>
            <a:endParaRPr lang="zh-TW" altLang="zh-TW" sz="1800">
              <a:solidFill>
                <a:srgbClr val="00FF00"/>
              </a:solidFill>
            </a:endParaRPr>
          </a:p>
        </p:txBody>
      </p:sp>
      <p:sp>
        <p:nvSpPr>
          <p:cNvPr id="742404" name="Rectangle 4"/>
          <p:cNvSpPr>
            <a:spLocks noGrp="1" noChangeArrowheads="1"/>
          </p:cNvSpPr>
          <p:nvPr>
            <p:ph type="title"/>
          </p:nvPr>
        </p:nvSpPr>
        <p:spPr>
          <a:xfrm>
            <a:off x="457200" y="122238"/>
            <a:ext cx="7508632" cy="1020762"/>
          </a:xfrm>
        </p:spPr>
        <p:txBody>
          <a:bodyPr/>
          <a:lstStyle/>
          <a:p>
            <a:r>
              <a:rPr kumimoji="0" lang="en-US" altLang="zh-TW" sz="4000" dirty="0" smtClean="0">
                <a:solidFill>
                  <a:srgbClr val="800080"/>
                </a:solidFill>
                <a:latin typeface="+mn-lt"/>
              </a:rPr>
              <a:t>4.1  </a:t>
            </a:r>
            <a:r>
              <a:rPr kumimoji="0" lang="zh-TW" altLang="en-US" sz="4000" dirty="0" smtClean="0">
                <a:solidFill>
                  <a:srgbClr val="800080"/>
                </a:solidFill>
                <a:latin typeface="+mn-lt"/>
              </a:rPr>
              <a:t>經濟成長</a:t>
            </a:r>
            <a:r>
              <a:rPr lang="zh-TW" altLang="en-US" sz="4000" dirty="0">
                <a:solidFill>
                  <a:srgbClr val="800080"/>
                </a:solidFill>
                <a:latin typeface="+mn-lt"/>
              </a:rPr>
              <a:t>是近代現象 </a:t>
            </a:r>
          </a:p>
        </p:txBody>
      </p:sp>
      <p:sp>
        <p:nvSpPr>
          <p:cNvPr id="742405" name="Line 5"/>
          <p:cNvSpPr>
            <a:spLocks noChangeShapeType="1"/>
          </p:cNvSpPr>
          <p:nvPr/>
        </p:nvSpPr>
        <p:spPr bwMode="auto">
          <a:xfrm flipV="1">
            <a:off x="539750" y="5715000"/>
            <a:ext cx="7897813" cy="19050"/>
          </a:xfrm>
          <a:prstGeom prst="line">
            <a:avLst/>
          </a:prstGeom>
          <a:noFill/>
          <a:ln w="38100">
            <a:solidFill>
              <a:schemeClr val="tx1"/>
            </a:solidFill>
            <a:round/>
            <a:headEnd/>
            <a:tailEnd type="triangle" w="med" len="med"/>
          </a:ln>
          <a:effectLst/>
        </p:spPr>
        <p:txBody>
          <a:bodyPr/>
          <a:lstStyle/>
          <a:p>
            <a:endParaRPr lang="zh-TW" altLang="en-US"/>
          </a:p>
        </p:txBody>
      </p:sp>
      <p:sp>
        <p:nvSpPr>
          <p:cNvPr id="742406" name="AutoShape 6"/>
          <p:cNvSpPr>
            <a:spLocks noChangeArrowheads="1"/>
          </p:cNvSpPr>
          <p:nvPr/>
        </p:nvSpPr>
        <p:spPr bwMode="auto">
          <a:xfrm>
            <a:off x="2062163" y="2541588"/>
            <a:ext cx="512762" cy="2147887"/>
          </a:xfrm>
          <a:prstGeom prst="wedgeRectCallout">
            <a:avLst>
              <a:gd name="adj1" fmla="val 127398"/>
              <a:gd name="adj2" fmla="val 78231"/>
            </a:avLst>
          </a:prstGeom>
          <a:solidFill>
            <a:srgbClr val="99CCFF"/>
          </a:solidFill>
          <a:ln w="9525">
            <a:noFill/>
            <a:miter lim="800000"/>
            <a:headEnd/>
            <a:tailEnd/>
          </a:ln>
          <a:effectLst/>
        </p:spPr>
        <p:txBody>
          <a:bodyPr/>
          <a:lstStyle/>
          <a:p>
            <a:pPr algn="ctr">
              <a:lnSpc>
                <a:spcPct val="90000"/>
              </a:lnSpc>
            </a:pPr>
            <a:r>
              <a:rPr kumimoji="0" lang="zh-TW" altLang="en-US" sz="2400" b="1">
                <a:solidFill>
                  <a:srgbClr val="800080"/>
                </a:solidFill>
              </a:rPr>
              <a:t>畜牧農耕時</a:t>
            </a:r>
            <a:r>
              <a:rPr lang="zh-TW" altLang="en-US" sz="2400" b="1">
                <a:solidFill>
                  <a:srgbClr val="800080"/>
                </a:solidFill>
              </a:rPr>
              <a:t>代</a:t>
            </a:r>
          </a:p>
        </p:txBody>
      </p:sp>
      <p:sp>
        <p:nvSpPr>
          <p:cNvPr id="742407" name="AutoShape 7"/>
          <p:cNvSpPr>
            <a:spLocks noChangeArrowheads="1"/>
          </p:cNvSpPr>
          <p:nvPr/>
        </p:nvSpPr>
        <p:spPr bwMode="auto">
          <a:xfrm>
            <a:off x="552450" y="3200400"/>
            <a:ext cx="503238" cy="2138363"/>
          </a:xfrm>
          <a:prstGeom prst="wedgeRectCallout">
            <a:avLst>
              <a:gd name="adj1" fmla="val 34227"/>
              <a:gd name="adj2" fmla="val 60838"/>
            </a:avLst>
          </a:prstGeom>
          <a:solidFill>
            <a:srgbClr val="99CCFF"/>
          </a:solidFill>
          <a:ln w="9525">
            <a:noFill/>
            <a:miter lim="800000"/>
            <a:headEnd/>
            <a:tailEnd/>
          </a:ln>
          <a:effectLst/>
        </p:spPr>
        <p:txBody>
          <a:bodyPr/>
          <a:lstStyle/>
          <a:p>
            <a:pPr algn="ctr">
              <a:lnSpc>
                <a:spcPct val="90000"/>
              </a:lnSpc>
            </a:pPr>
            <a:r>
              <a:rPr lang="zh-TW" altLang="en-US" sz="2400" b="1">
                <a:solidFill>
                  <a:srgbClr val="800080"/>
                </a:solidFill>
              </a:rPr>
              <a:t>狩獵</a:t>
            </a:r>
          </a:p>
          <a:p>
            <a:pPr algn="ctr">
              <a:lnSpc>
                <a:spcPct val="90000"/>
              </a:lnSpc>
            </a:pPr>
            <a:r>
              <a:rPr lang="zh-TW" altLang="en-US" sz="2400" b="1">
                <a:solidFill>
                  <a:srgbClr val="800080"/>
                </a:solidFill>
              </a:rPr>
              <a:t>採集時代</a:t>
            </a:r>
          </a:p>
        </p:txBody>
      </p:sp>
      <p:sp>
        <p:nvSpPr>
          <p:cNvPr id="742408" name="AutoShape 8"/>
          <p:cNvSpPr>
            <a:spLocks noChangeArrowheads="1"/>
          </p:cNvSpPr>
          <p:nvPr/>
        </p:nvSpPr>
        <p:spPr bwMode="auto">
          <a:xfrm>
            <a:off x="3762375" y="1736725"/>
            <a:ext cx="512763" cy="2062163"/>
          </a:xfrm>
          <a:prstGeom prst="wedgeRectCallout">
            <a:avLst>
              <a:gd name="adj1" fmla="val 209134"/>
              <a:gd name="adj2" fmla="val 71634"/>
            </a:avLst>
          </a:prstGeom>
          <a:solidFill>
            <a:srgbClr val="99CCFF"/>
          </a:solidFill>
          <a:ln w="9525">
            <a:noFill/>
            <a:miter lim="800000"/>
            <a:headEnd/>
            <a:tailEnd/>
          </a:ln>
          <a:effectLst/>
        </p:spPr>
        <p:txBody>
          <a:bodyPr/>
          <a:lstStyle/>
          <a:p>
            <a:pPr algn="ctr">
              <a:lnSpc>
                <a:spcPct val="90000"/>
              </a:lnSpc>
            </a:pPr>
            <a:r>
              <a:rPr kumimoji="0" lang="zh-TW" altLang="en-US" sz="2400" b="1">
                <a:solidFill>
                  <a:srgbClr val="800080"/>
                </a:solidFill>
              </a:rPr>
              <a:t>工業生產時</a:t>
            </a:r>
            <a:r>
              <a:rPr lang="zh-TW" altLang="en-US" sz="2400" b="1">
                <a:solidFill>
                  <a:srgbClr val="800080"/>
                </a:solidFill>
              </a:rPr>
              <a:t>代</a:t>
            </a:r>
          </a:p>
        </p:txBody>
      </p:sp>
      <p:sp>
        <p:nvSpPr>
          <p:cNvPr id="742409" name="AutoShape 9"/>
          <p:cNvSpPr>
            <a:spLocks noChangeArrowheads="1"/>
          </p:cNvSpPr>
          <p:nvPr/>
        </p:nvSpPr>
        <p:spPr bwMode="auto">
          <a:xfrm>
            <a:off x="1460500" y="5373688"/>
            <a:ext cx="434975" cy="388937"/>
          </a:xfrm>
          <a:prstGeom prst="irregularSeal1">
            <a:avLst/>
          </a:prstGeom>
          <a:solidFill>
            <a:srgbClr val="00FF00"/>
          </a:solidFill>
          <a:ln w="9525">
            <a:solidFill>
              <a:srgbClr val="FF0066"/>
            </a:solidFill>
            <a:miter lim="800000"/>
            <a:headEnd/>
            <a:tailEnd/>
          </a:ln>
          <a:effectLst/>
        </p:spPr>
        <p:txBody>
          <a:bodyPr wrap="none" anchor="ctr"/>
          <a:lstStyle/>
          <a:p>
            <a:pPr algn="ctr"/>
            <a:endParaRPr lang="zh-TW" altLang="zh-TW" sz="1800">
              <a:solidFill>
                <a:srgbClr val="00FF00"/>
              </a:solidFill>
            </a:endParaRPr>
          </a:p>
        </p:txBody>
      </p:sp>
      <p:sp>
        <p:nvSpPr>
          <p:cNvPr id="742410" name="AutoShape 10"/>
          <p:cNvSpPr>
            <a:spLocks noChangeArrowheads="1"/>
          </p:cNvSpPr>
          <p:nvPr/>
        </p:nvSpPr>
        <p:spPr bwMode="auto">
          <a:xfrm>
            <a:off x="6180138" y="3565525"/>
            <a:ext cx="493712" cy="584200"/>
          </a:xfrm>
          <a:prstGeom prst="irregularSeal1">
            <a:avLst/>
          </a:prstGeom>
          <a:solidFill>
            <a:srgbClr val="FFFF00"/>
          </a:solidFill>
          <a:ln w="9525">
            <a:solidFill>
              <a:srgbClr val="FF0066"/>
            </a:solidFill>
            <a:miter lim="800000"/>
            <a:headEnd/>
            <a:tailEnd/>
          </a:ln>
          <a:effectLst/>
        </p:spPr>
        <p:txBody>
          <a:bodyPr wrap="none" anchor="ctr"/>
          <a:lstStyle/>
          <a:p>
            <a:endParaRPr lang="zh-TW" altLang="en-US"/>
          </a:p>
        </p:txBody>
      </p:sp>
      <p:sp>
        <p:nvSpPr>
          <p:cNvPr id="742411" name="Text Box 11"/>
          <p:cNvSpPr txBox="1">
            <a:spLocks noChangeArrowheads="1"/>
          </p:cNvSpPr>
          <p:nvPr/>
        </p:nvSpPr>
        <p:spPr bwMode="auto">
          <a:xfrm>
            <a:off x="7421563" y="5891213"/>
            <a:ext cx="1458912" cy="457200"/>
          </a:xfrm>
          <a:prstGeom prst="rect">
            <a:avLst/>
          </a:prstGeom>
          <a:noFill/>
          <a:ln w="9525">
            <a:noFill/>
            <a:miter lim="800000"/>
            <a:headEnd/>
            <a:tailEnd/>
          </a:ln>
          <a:effectLst/>
        </p:spPr>
        <p:txBody>
          <a:bodyPr>
            <a:spAutoFit/>
          </a:bodyPr>
          <a:lstStyle/>
          <a:p>
            <a:r>
              <a:rPr lang="zh-TW" altLang="en-US" sz="2400" b="1"/>
              <a:t>歷史進程</a:t>
            </a:r>
          </a:p>
        </p:txBody>
      </p:sp>
      <p:sp>
        <p:nvSpPr>
          <p:cNvPr id="742412" name="Text Box 12"/>
          <p:cNvSpPr txBox="1">
            <a:spLocks noChangeArrowheads="1"/>
          </p:cNvSpPr>
          <p:nvPr/>
        </p:nvSpPr>
        <p:spPr bwMode="auto">
          <a:xfrm>
            <a:off x="1295400" y="5824538"/>
            <a:ext cx="6145213" cy="366712"/>
          </a:xfrm>
          <a:prstGeom prst="rect">
            <a:avLst/>
          </a:prstGeom>
          <a:noFill/>
          <a:ln w="9525">
            <a:noFill/>
            <a:miter lim="800000"/>
            <a:headEnd/>
            <a:tailEnd/>
          </a:ln>
          <a:effectLst/>
        </p:spPr>
        <p:txBody>
          <a:bodyPr>
            <a:spAutoFit/>
          </a:bodyPr>
          <a:lstStyle/>
          <a:p>
            <a:r>
              <a:rPr kumimoji="0" lang="zh-TW" altLang="en-US" sz="1800" b="1"/>
              <a:t>發現農業</a:t>
            </a:r>
            <a:r>
              <a:rPr lang="zh-TW" altLang="en-US" sz="1800" b="1"/>
              <a:t>                         </a:t>
            </a:r>
            <a:r>
              <a:rPr kumimoji="0" lang="zh-TW" altLang="en-US" sz="1800" b="1"/>
              <a:t>工業革命                      知識經濟</a:t>
            </a:r>
          </a:p>
        </p:txBody>
      </p:sp>
      <p:sp>
        <p:nvSpPr>
          <p:cNvPr id="742413" name="AutoShape 13"/>
          <p:cNvSpPr>
            <a:spLocks noChangeArrowheads="1"/>
          </p:cNvSpPr>
          <p:nvPr/>
        </p:nvSpPr>
        <p:spPr bwMode="auto">
          <a:xfrm>
            <a:off x="5319713" y="1203325"/>
            <a:ext cx="523875" cy="2047875"/>
          </a:xfrm>
          <a:prstGeom prst="wedgeRectCallout">
            <a:avLst>
              <a:gd name="adj1" fmla="val 227574"/>
              <a:gd name="adj2" fmla="val 46745"/>
            </a:avLst>
          </a:prstGeom>
          <a:solidFill>
            <a:srgbClr val="99CCFF"/>
          </a:solidFill>
          <a:ln w="9525">
            <a:noFill/>
            <a:miter lim="800000"/>
            <a:headEnd/>
            <a:tailEnd/>
          </a:ln>
          <a:effectLst/>
        </p:spPr>
        <p:txBody>
          <a:bodyPr/>
          <a:lstStyle/>
          <a:p>
            <a:pPr algn="ctr">
              <a:lnSpc>
                <a:spcPct val="90000"/>
              </a:lnSpc>
            </a:pPr>
            <a:r>
              <a:rPr kumimoji="0" lang="zh-TW" altLang="en-US" sz="2400" b="1">
                <a:solidFill>
                  <a:srgbClr val="800080"/>
                </a:solidFill>
              </a:rPr>
              <a:t>知識經濟時</a:t>
            </a:r>
            <a:r>
              <a:rPr lang="zh-TW" altLang="en-US" sz="2400" b="1">
                <a:solidFill>
                  <a:srgbClr val="800080"/>
                </a:solidFill>
              </a:rPr>
              <a:t>代</a:t>
            </a:r>
          </a:p>
        </p:txBody>
      </p:sp>
      <p:sp>
        <p:nvSpPr>
          <p:cNvPr id="742454" name="AutoShape 54"/>
          <p:cNvSpPr>
            <a:spLocks noChangeArrowheads="1"/>
          </p:cNvSpPr>
          <p:nvPr/>
        </p:nvSpPr>
        <p:spPr bwMode="auto">
          <a:xfrm>
            <a:off x="4427538" y="5326063"/>
            <a:ext cx="2860675" cy="323850"/>
          </a:xfrm>
          <a:prstGeom prst="rightArrow">
            <a:avLst>
              <a:gd name="adj1" fmla="val 50000"/>
              <a:gd name="adj2" fmla="val 220833"/>
            </a:avLst>
          </a:prstGeom>
          <a:solidFill>
            <a:srgbClr val="FF0066"/>
          </a:solidFill>
          <a:ln w="9525">
            <a:solidFill>
              <a:schemeClr val="tx1"/>
            </a:solidFill>
            <a:miter lim="800000"/>
            <a:headEnd/>
            <a:tailEnd/>
          </a:ln>
          <a:effectLst/>
        </p:spPr>
        <p:txBody>
          <a:bodyPr wrap="none" anchor="ctr"/>
          <a:lstStyle/>
          <a:p>
            <a:endParaRPr lang="zh-TW" altLang="en-US"/>
          </a:p>
        </p:txBody>
      </p:sp>
      <p:sp>
        <p:nvSpPr>
          <p:cNvPr id="742455" name="Rectangle 55"/>
          <p:cNvSpPr>
            <a:spLocks noChangeArrowheads="1"/>
          </p:cNvSpPr>
          <p:nvPr/>
        </p:nvSpPr>
        <p:spPr bwMode="auto">
          <a:xfrm>
            <a:off x="4633913" y="4999038"/>
            <a:ext cx="1631950" cy="457200"/>
          </a:xfrm>
          <a:prstGeom prst="rect">
            <a:avLst/>
          </a:prstGeom>
          <a:noFill/>
          <a:ln w="9525">
            <a:noFill/>
            <a:miter lim="800000"/>
            <a:headEnd/>
            <a:tailEnd/>
          </a:ln>
          <a:effectLst/>
        </p:spPr>
        <p:txBody>
          <a:bodyPr>
            <a:spAutoFit/>
          </a:bodyPr>
          <a:lstStyle/>
          <a:p>
            <a:r>
              <a:rPr kumimoji="0" lang="zh-TW" altLang="en-US" sz="2400" b="1">
                <a:solidFill>
                  <a:srgbClr val="800080"/>
                </a:solidFill>
                <a:latin typeface="新細明體" pitchFamily="18" charset="-120"/>
              </a:rPr>
              <a:t>經濟成長</a:t>
            </a:r>
          </a:p>
        </p:txBody>
      </p:sp>
      <p:sp>
        <p:nvSpPr>
          <p:cNvPr id="742457" name="Rectangle 57"/>
          <p:cNvSpPr>
            <a:spLocks noChangeArrowheads="1"/>
          </p:cNvSpPr>
          <p:nvPr/>
        </p:nvSpPr>
        <p:spPr bwMode="auto">
          <a:xfrm>
            <a:off x="2798763" y="4433888"/>
            <a:ext cx="1458912" cy="457200"/>
          </a:xfrm>
          <a:prstGeom prst="rect">
            <a:avLst/>
          </a:prstGeom>
          <a:noFill/>
          <a:ln w="9525">
            <a:noFill/>
            <a:miter lim="800000"/>
            <a:headEnd/>
            <a:tailEnd/>
          </a:ln>
          <a:effectLst/>
        </p:spPr>
        <p:txBody>
          <a:bodyPr>
            <a:spAutoFit/>
          </a:bodyPr>
          <a:lstStyle/>
          <a:p>
            <a:r>
              <a:rPr kumimoji="0" lang="zh-TW" altLang="en-US" sz="2400" b="1">
                <a:solidFill>
                  <a:srgbClr val="006600"/>
                </a:solidFill>
                <a:latin typeface="新細明體" pitchFamily="18" charset="-120"/>
              </a:rPr>
              <a:t>經濟發展</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457199" y="122238"/>
            <a:ext cx="7508631" cy="968007"/>
          </a:xfrm>
        </p:spPr>
        <p:txBody>
          <a:bodyPr/>
          <a:lstStyle/>
          <a:p>
            <a:r>
              <a:rPr lang="en-US" altLang="zh-TW" sz="4000" dirty="0" smtClean="0">
                <a:solidFill>
                  <a:srgbClr val="660066"/>
                </a:solidFill>
                <a:latin typeface="+mn-lt"/>
                <a:ea typeface="+mn-ea"/>
              </a:rPr>
              <a:t>1.1 </a:t>
            </a:r>
            <a:r>
              <a:rPr lang="zh-TW" altLang="en-US" sz="4000" dirty="0" smtClean="0">
                <a:solidFill>
                  <a:srgbClr val="660066"/>
                </a:solidFill>
                <a:latin typeface="+mn-lt"/>
                <a:ea typeface="+mn-ea"/>
              </a:rPr>
              <a:t> 美國</a:t>
            </a:r>
            <a:r>
              <a:rPr lang="en-US" altLang="zh-TW" sz="4000" dirty="0" smtClean="0">
                <a:solidFill>
                  <a:srgbClr val="660066"/>
                </a:solidFill>
                <a:latin typeface="+mn-lt"/>
                <a:ea typeface="+mn-ea"/>
              </a:rPr>
              <a:t>1929-1939</a:t>
            </a:r>
            <a:r>
              <a:rPr lang="zh-TW" altLang="en-US" sz="4000" dirty="0" smtClean="0">
                <a:solidFill>
                  <a:srgbClr val="660066"/>
                </a:solidFill>
                <a:latin typeface="+mn-lt"/>
                <a:ea typeface="+mn-ea"/>
              </a:rPr>
              <a:t>年的大蕭條</a:t>
            </a:r>
          </a:p>
        </p:txBody>
      </p:sp>
      <p:sp>
        <p:nvSpPr>
          <p:cNvPr id="11267" name="Rectangle 3"/>
          <p:cNvSpPr>
            <a:spLocks noGrp="1" noChangeArrowheads="1"/>
          </p:cNvSpPr>
          <p:nvPr>
            <p:ph type="body" idx="1"/>
          </p:nvPr>
        </p:nvSpPr>
        <p:spPr>
          <a:xfrm>
            <a:off x="620485" y="1335314"/>
            <a:ext cx="7333343" cy="5215166"/>
          </a:xfrm>
        </p:spPr>
        <p:txBody>
          <a:bodyPr/>
          <a:lstStyle/>
          <a:p>
            <a:pPr marL="617538" lvl="1" indent="-571500" eaLnBrk="1" hangingPunct="1">
              <a:buClr>
                <a:srgbClr val="800080"/>
              </a:buClr>
              <a:buSzTx/>
              <a:buFont typeface="+mj-lt"/>
              <a:buAutoNum type="arabicParenR"/>
            </a:pPr>
            <a:r>
              <a:rPr lang="en-US" altLang="zh-TW" sz="2800" dirty="0" smtClean="0"/>
              <a:t>1921</a:t>
            </a:r>
            <a:r>
              <a:rPr lang="zh-TW" altLang="en-US" sz="2800" dirty="0" smtClean="0"/>
              <a:t>年美國經濟衰退，</a:t>
            </a:r>
            <a:r>
              <a:rPr lang="en-US" altLang="zh-TW" sz="2800" dirty="0" smtClean="0"/>
              <a:t>1922</a:t>
            </a:r>
            <a:r>
              <a:rPr lang="zh-TW" altLang="en-US" sz="2800" dirty="0" smtClean="0"/>
              <a:t>年很快恢復。</a:t>
            </a:r>
            <a:r>
              <a:rPr lang="en-US" altLang="zh-TW" sz="2800" dirty="0" smtClean="0"/>
              <a:t>1922-1929</a:t>
            </a:r>
            <a:r>
              <a:rPr lang="zh-TW" altLang="en-US" sz="2800" dirty="0" smtClean="0"/>
              <a:t>年是</a:t>
            </a:r>
            <a:r>
              <a:rPr lang="zh-TW" altLang="en-US" sz="2800" dirty="0" smtClean="0"/>
              <a:t>美國的</a:t>
            </a:r>
            <a:r>
              <a:rPr lang="zh-TW" altLang="en-US" sz="2800" b="1" dirty="0" smtClean="0">
                <a:solidFill>
                  <a:srgbClr val="FF0000"/>
                </a:solidFill>
              </a:rPr>
              <a:t>繁榮二十年代</a:t>
            </a:r>
            <a:r>
              <a:rPr lang="zh-TW" altLang="en-US" sz="2800" dirty="0" smtClean="0"/>
              <a:t>。</a:t>
            </a:r>
            <a:endParaRPr lang="en-US" altLang="zh-TW" sz="2800" dirty="0" smtClean="0"/>
          </a:p>
          <a:p>
            <a:pPr marL="617538" lvl="1" indent="-571500">
              <a:buSzTx/>
              <a:buFont typeface="+mj-lt"/>
              <a:buAutoNum type="arabicParenR"/>
            </a:pPr>
            <a:r>
              <a:rPr lang="en-US" altLang="zh-TW" sz="2800" dirty="0" smtClean="0"/>
              <a:t>1929</a:t>
            </a:r>
            <a:r>
              <a:rPr lang="zh-TW" altLang="en-US" sz="2800" dirty="0" smtClean="0"/>
              <a:t>年八月</a:t>
            </a:r>
            <a:r>
              <a:rPr lang="en-US" altLang="zh-TW" sz="2800" dirty="0" smtClean="0"/>
              <a:t>-1930</a:t>
            </a:r>
            <a:r>
              <a:rPr lang="zh-TW" altLang="en-US" sz="2800" dirty="0" smtClean="0"/>
              <a:t>年底：美國重現衰退。</a:t>
            </a:r>
            <a:r>
              <a:rPr lang="en-US" altLang="zh-TW" sz="2800" dirty="0" smtClean="0"/>
              <a:t>1931</a:t>
            </a:r>
            <a:r>
              <a:rPr lang="zh-TW" altLang="en-US" sz="2800" dirty="0" smtClean="0"/>
              <a:t>年春：衰退減緩，大家相信景氣即將好轉。</a:t>
            </a:r>
            <a:endParaRPr lang="en-US" altLang="zh-TW" sz="2800" dirty="0" smtClean="0"/>
          </a:p>
          <a:p>
            <a:pPr marL="617538" lvl="1" indent="-571500">
              <a:buSzTx/>
              <a:buFont typeface="+mj-lt"/>
              <a:buAutoNum type="arabicParenR"/>
            </a:pPr>
            <a:r>
              <a:rPr lang="en-US" altLang="zh-TW" sz="2800" dirty="0" smtClean="0"/>
              <a:t>1931</a:t>
            </a:r>
            <a:r>
              <a:rPr lang="zh-TW" altLang="en-US" sz="2800" dirty="0" smtClean="0"/>
              <a:t>年中：經濟加速衰退，開始</a:t>
            </a:r>
            <a:r>
              <a:rPr lang="zh-TW" altLang="en-US" sz="2800" b="1" dirty="0" smtClean="0"/>
              <a:t>大蕭條 </a:t>
            </a:r>
            <a:r>
              <a:rPr lang="en-US" altLang="zh-TW" sz="2800" dirty="0" smtClean="0"/>
              <a:t>(Great Depression)</a:t>
            </a:r>
            <a:r>
              <a:rPr lang="zh-TW" altLang="en-US" sz="2800" dirty="0" smtClean="0"/>
              <a:t>，直到二戰爆發，中間偶有短暫好轉。</a:t>
            </a:r>
            <a:endParaRPr lang="en-US" altLang="zh-TW" sz="2800" dirty="0" smtClean="0"/>
          </a:p>
          <a:p>
            <a:pPr marL="617538" lvl="1" indent="-571500">
              <a:buSzTx/>
              <a:buFont typeface="+mj-lt"/>
              <a:buAutoNum type="arabicParenR"/>
            </a:pPr>
            <a:r>
              <a:rPr lang="en-US" altLang="zh-TW" sz="2800" dirty="0" smtClean="0"/>
              <a:t>1931-1939</a:t>
            </a:r>
            <a:r>
              <a:rPr lang="zh-TW" altLang="en-US" sz="2800" dirty="0" smtClean="0"/>
              <a:t>年間：</a:t>
            </a:r>
            <a:endParaRPr lang="en-US" altLang="zh-TW" sz="2800" dirty="0" smtClean="0"/>
          </a:p>
          <a:p>
            <a:pPr marL="911226" lvl="3" indent="-571500">
              <a:buSzTx/>
              <a:buFont typeface="Wingdings" pitchFamily="2" charset="2"/>
              <a:buAutoNum type="circleNumWdWhitePlain"/>
            </a:pPr>
            <a:r>
              <a:rPr lang="zh-TW" altLang="en-US" sz="2400" dirty="0" smtClean="0"/>
              <a:t>經濟產出減少三分之一。</a:t>
            </a:r>
            <a:endParaRPr lang="en-US" altLang="zh-TW" sz="2400" dirty="0" smtClean="0"/>
          </a:p>
          <a:p>
            <a:pPr marL="911226" lvl="3" indent="-571500">
              <a:buSzTx/>
              <a:buFont typeface="Wingdings" pitchFamily="2" charset="2"/>
              <a:buAutoNum type="circleNumWdWhitePlain"/>
            </a:pPr>
            <a:r>
              <a:rPr lang="zh-TW" altLang="en-US" sz="2400" dirty="0" smtClean="0"/>
              <a:t>勞動力人口中有四分之一失業</a:t>
            </a:r>
            <a:r>
              <a:rPr lang="en-US" altLang="zh-TW" sz="2400" dirty="0" smtClean="0"/>
              <a:t>(1933)</a:t>
            </a:r>
            <a:r>
              <a:rPr lang="zh-TW" altLang="en-US" sz="2400" dirty="0" smtClean="0"/>
              <a:t>。</a:t>
            </a:r>
            <a:endParaRPr lang="en-US" altLang="zh-TW" sz="2400" dirty="0" smtClean="0"/>
          </a:p>
        </p:txBody>
      </p:sp>
      <p:sp>
        <p:nvSpPr>
          <p:cNvPr id="4" name="投影片編號版面配置區 3"/>
          <p:cNvSpPr>
            <a:spLocks noGrp="1"/>
          </p:cNvSpPr>
          <p:nvPr>
            <p:ph type="sldNum" sz="quarter" idx="12"/>
          </p:nvPr>
        </p:nvSpPr>
        <p:spPr/>
        <p:txBody>
          <a:bodyPr/>
          <a:lstStyle/>
          <a:p>
            <a:pPr>
              <a:defRPr/>
            </a:pPr>
            <a:fld id="{3F00783F-9C9F-40BF-AEB4-92F5B78B8F4E}" type="slidenum">
              <a:rPr lang="en-US" altLang="zh-TW" smtClean="0"/>
              <a:pPr>
                <a:defRPr/>
              </a:pPr>
              <a:t>3</a:t>
            </a:fld>
            <a:endParaRPr lang="en-US" altLang="zh-TW"/>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投影片編號版面配置區 5"/>
          <p:cNvSpPr>
            <a:spLocks noGrp="1"/>
          </p:cNvSpPr>
          <p:nvPr>
            <p:ph type="sldNum" sz="quarter" idx="12"/>
          </p:nvPr>
        </p:nvSpPr>
        <p:spPr/>
        <p:txBody>
          <a:bodyPr/>
          <a:lstStyle/>
          <a:p>
            <a:fld id="{A9670C3A-7768-410F-AD3D-CE41ABCA0FD9}" type="slidenum">
              <a:rPr lang="en-US" altLang="zh-TW"/>
              <a:pPr/>
              <a:t>30</a:t>
            </a:fld>
            <a:endParaRPr lang="en-US" altLang="zh-TW"/>
          </a:p>
        </p:txBody>
      </p:sp>
      <p:sp>
        <p:nvSpPr>
          <p:cNvPr id="822274" name="Rectangle 2"/>
          <p:cNvSpPr>
            <a:spLocks noGrp="1" noChangeArrowheads="1"/>
          </p:cNvSpPr>
          <p:nvPr>
            <p:ph type="title"/>
          </p:nvPr>
        </p:nvSpPr>
        <p:spPr>
          <a:xfrm>
            <a:off x="401445" y="184150"/>
            <a:ext cx="7511632" cy="800587"/>
          </a:xfrm>
        </p:spPr>
        <p:txBody>
          <a:bodyPr/>
          <a:lstStyle/>
          <a:p>
            <a:r>
              <a:rPr lang="en-US" altLang="zh-TW" sz="4000" dirty="0" smtClean="0">
                <a:solidFill>
                  <a:srgbClr val="800080"/>
                </a:solidFill>
                <a:latin typeface="+mn-lt"/>
              </a:rPr>
              <a:t>4.2  </a:t>
            </a:r>
            <a:r>
              <a:rPr lang="zh-TW" altLang="en-US" sz="4000" dirty="0" smtClean="0">
                <a:solidFill>
                  <a:srgbClr val="800080"/>
                </a:solidFill>
                <a:latin typeface="+mn-lt"/>
              </a:rPr>
              <a:t>經濟</a:t>
            </a:r>
            <a:r>
              <a:rPr lang="zh-TW" altLang="en-US" sz="4000" dirty="0">
                <a:solidFill>
                  <a:srgbClr val="800080"/>
                </a:solidFill>
                <a:latin typeface="+mn-lt"/>
              </a:rPr>
              <a:t>成長率</a:t>
            </a:r>
            <a:endParaRPr lang="zh-TW" altLang="en-US" sz="4000" i="1" dirty="0">
              <a:solidFill>
                <a:srgbClr val="800080"/>
              </a:solidFill>
              <a:latin typeface="+mn-lt"/>
            </a:endParaRPr>
          </a:p>
        </p:txBody>
      </p:sp>
      <p:sp>
        <p:nvSpPr>
          <p:cNvPr id="822275" name="Rectangle 3"/>
          <p:cNvSpPr>
            <a:spLocks noGrp="1" noChangeArrowheads="1"/>
          </p:cNvSpPr>
          <p:nvPr>
            <p:ph type="body" idx="1"/>
          </p:nvPr>
        </p:nvSpPr>
        <p:spPr>
          <a:xfrm>
            <a:off x="462892" y="1190614"/>
            <a:ext cx="7816501" cy="1156125"/>
          </a:xfrm>
        </p:spPr>
        <p:txBody>
          <a:bodyPr/>
          <a:lstStyle/>
          <a:p>
            <a:r>
              <a:rPr lang="zh-TW" altLang="en-US" sz="2800" dirty="0" smtClean="0"/>
              <a:t>便於跨國跨區的比較</a:t>
            </a:r>
          </a:p>
          <a:p>
            <a:r>
              <a:rPr lang="en-US" altLang="zh-TW" sz="2800" dirty="0" smtClean="0"/>
              <a:t>Y(t</a:t>
            </a:r>
            <a:r>
              <a:rPr lang="en-US" altLang="zh-TW" sz="2800" dirty="0"/>
              <a:t>) </a:t>
            </a:r>
            <a:r>
              <a:rPr lang="zh-TW" altLang="en-US" sz="2800" dirty="0"/>
              <a:t>的成長率 ＝</a:t>
            </a:r>
            <a:r>
              <a:rPr lang="en-US" altLang="zh-TW" sz="2800" dirty="0"/>
              <a:t>100.00 x </a:t>
            </a:r>
            <a:r>
              <a:rPr lang="en-US" altLang="zh-TW" sz="2800" dirty="0" smtClean="0"/>
              <a:t>(Y(t</a:t>
            </a:r>
            <a:r>
              <a:rPr lang="en-US" altLang="zh-TW" sz="2800" dirty="0"/>
              <a:t>) </a:t>
            </a:r>
            <a:r>
              <a:rPr lang="en-US" altLang="zh-TW" sz="2800" dirty="0" smtClean="0"/>
              <a:t>–Y(t-1</a:t>
            </a:r>
            <a:r>
              <a:rPr lang="en-US" altLang="zh-TW" sz="2800" dirty="0"/>
              <a:t>)) / </a:t>
            </a:r>
            <a:r>
              <a:rPr lang="en-US" altLang="zh-TW" sz="2800" dirty="0" smtClean="0"/>
              <a:t>Y(t-1</a:t>
            </a:r>
            <a:r>
              <a:rPr lang="en-US" altLang="zh-TW" sz="2800" dirty="0"/>
              <a:t>)</a:t>
            </a:r>
          </a:p>
          <a:p>
            <a:pPr>
              <a:buFont typeface="Wingdings" pitchFamily="2" charset="2"/>
              <a:buNone/>
            </a:pPr>
            <a:endParaRPr lang="en-US" altLang="zh-TW" sz="2800" dirty="0"/>
          </a:p>
        </p:txBody>
      </p:sp>
      <p:graphicFrame>
        <p:nvGraphicFramePr>
          <p:cNvPr id="5" name="Group 885"/>
          <p:cNvGraphicFramePr>
            <a:graphicFrameLocks/>
          </p:cNvGraphicFramePr>
          <p:nvPr/>
        </p:nvGraphicFramePr>
        <p:xfrm>
          <a:off x="206686" y="2598233"/>
          <a:ext cx="8257090" cy="3852754"/>
        </p:xfrm>
        <a:graphic>
          <a:graphicData uri="http://schemas.openxmlformats.org/drawingml/2006/table">
            <a:tbl>
              <a:tblPr/>
              <a:tblGrid>
                <a:gridCol w="1195909"/>
                <a:gridCol w="2054161"/>
                <a:gridCol w="2019147"/>
                <a:gridCol w="1528949"/>
                <a:gridCol w="1458924"/>
              </a:tblGrid>
              <a:tr h="546411">
                <a:tc>
                  <a:txBody>
                    <a:body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endParaRPr kumimoji="1" lang="zh-TW" altLang="zh-TW" sz="2400" b="0" i="0" u="none" strike="noStrike" cap="none" normalizeH="0" baseline="0" dirty="0" smtClean="0">
                        <a:ln>
                          <a:noFill/>
                        </a:ln>
                        <a:solidFill>
                          <a:schemeClr val="tx1"/>
                        </a:solidFill>
                        <a:effectLst/>
                        <a:latin typeface="新細明體" pitchFamily="18" charset="-120"/>
                        <a:ea typeface="新細明體" pitchFamily="18" charset="-12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1" lang="zh-TW" altLang="en-US" sz="2400" b="0" i="0" u="none" strike="noStrike" cap="none" normalizeH="0" baseline="0" dirty="0" smtClean="0">
                          <a:ln>
                            <a:noFill/>
                          </a:ln>
                          <a:solidFill>
                            <a:schemeClr val="tx1"/>
                          </a:solidFill>
                          <a:effectLst/>
                          <a:latin typeface="新細明體" pitchFamily="18" charset="-120"/>
                          <a:ea typeface="新細明體" pitchFamily="18" charset="-120"/>
                        </a:rPr>
                        <a:t>人均實質</a:t>
                      </a:r>
                      <a:r>
                        <a:rPr kumimoji="1" lang="en-US" altLang="zh-TW" sz="2400" b="0" i="0" u="none" strike="noStrike" cap="none" normalizeH="0" baseline="0" dirty="0" smtClean="0">
                          <a:ln>
                            <a:noFill/>
                          </a:ln>
                          <a:solidFill>
                            <a:schemeClr val="tx1"/>
                          </a:solidFill>
                          <a:effectLst/>
                          <a:latin typeface="新細明體" pitchFamily="18" charset="-120"/>
                          <a:ea typeface="新細明體" pitchFamily="18" charset="-120"/>
                        </a:rPr>
                        <a:t>GDP</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1" lang="zh-TW" altLang="en-US" sz="2400" b="0" i="0" u="none" strike="noStrike" cap="none" normalizeH="0" baseline="0" dirty="0" smtClean="0">
                          <a:ln>
                            <a:noFill/>
                          </a:ln>
                          <a:solidFill>
                            <a:schemeClr val="tx1"/>
                          </a:solidFill>
                          <a:effectLst/>
                          <a:latin typeface="新細明體" pitchFamily="18" charset="-120"/>
                          <a:ea typeface="新細明體" pitchFamily="18" charset="-120"/>
                        </a:rPr>
                        <a:t>人均實質</a:t>
                      </a:r>
                      <a:r>
                        <a:rPr kumimoji="1" lang="en-US" altLang="zh-TW" sz="2400" b="0" i="0" u="none" strike="noStrike" cap="none" normalizeH="0" baseline="0" dirty="0" smtClean="0">
                          <a:ln>
                            <a:noFill/>
                          </a:ln>
                          <a:solidFill>
                            <a:schemeClr val="tx1"/>
                          </a:solidFill>
                          <a:effectLst/>
                          <a:latin typeface="新細明體" pitchFamily="18" charset="-120"/>
                          <a:ea typeface="新細明體" pitchFamily="18" charset="-120"/>
                        </a:rPr>
                        <a:t>GDP</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1" lang="zh-TW" altLang="en-US" sz="2400" b="1" i="0" u="none" strike="noStrike" cap="none" normalizeH="0" baseline="0" dirty="0" smtClean="0">
                          <a:ln>
                            <a:noFill/>
                          </a:ln>
                          <a:solidFill>
                            <a:schemeClr val="tx1"/>
                          </a:solidFill>
                          <a:effectLst/>
                          <a:latin typeface="新細明體" pitchFamily="18" charset="-120"/>
                          <a:ea typeface="新細明體" pitchFamily="18" charset="-120"/>
                        </a:rPr>
                        <a:t>成長率</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1" lang="zh-TW" altLang="en-US" sz="2400" b="1" i="0" u="none" strike="noStrike" cap="none" normalizeH="0" baseline="0" dirty="0" smtClean="0">
                          <a:ln>
                            <a:noFill/>
                          </a:ln>
                          <a:solidFill>
                            <a:schemeClr val="tx1"/>
                          </a:solidFill>
                          <a:effectLst/>
                          <a:latin typeface="新細明體" pitchFamily="18" charset="-120"/>
                          <a:ea typeface="新細明體" pitchFamily="18" charset="-120"/>
                        </a:rPr>
                        <a:t>成長率</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15255">
                <a:tc>
                  <a:txBody>
                    <a:body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endParaRPr kumimoji="1" lang="zh-TW" altLang="zh-TW" sz="2400" b="0" i="0" u="none" strike="noStrike" cap="none" normalizeH="0" baseline="0" smtClean="0">
                        <a:ln>
                          <a:noFill/>
                        </a:ln>
                        <a:solidFill>
                          <a:schemeClr val="tx1"/>
                        </a:solidFill>
                        <a:effectLst/>
                        <a:latin typeface="新細明體" pitchFamily="18" charset="-120"/>
                        <a:ea typeface="新細明體" pitchFamily="18" charset="-12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1" lang="en-US" altLang="zh-TW" sz="2400" b="1" i="0" u="none" strike="noStrike" cap="none" normalizeH="0" baseline="0" dirty="0" smtClean="0">
                          <a:ln>
                            <a:noFill/>
                          </a:ln>
                          <a:solidFill>
                            <a:srgbClr val="FF0066"/>
                          </a:solidFill>
                          <a:effectLst/>
                          <a:latin typeface="新細明體" pitchFamily="18" charset="-120"/>
                          <a:ea typeface="新細明體" pitchFamily="18" charset="-120"/>
                        </a:rPr>
                        <a:t>1950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1" lang="en-US" altLang="zh-TW" sz="2400" b="1" i="0" u="none" strike="noStrike" cap="none" normalizeH="0" baseline="0" dirty="0" smtClean="0">
                          <a:ln>
                            <a:noFill/>
                          </a:ln>
                          <a:solidFill>
                            <a:srgbClr val="FF0066"/>
                          </a:solidFill>
                          <a:effectLst/>
                          <a:latin typeface="新細明體" pitchFamily="18" charset="-120"/>
                          <a:ea typeface="新細明體" pitchFamily="18" charset="-120"/>
                        </a:rPr>
                        <a:t>1999</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1" lang="en-US" altLang="zh-TW" sz="2400" b="1" i="0" u="none" strike="noStrike" cap="none" normalizeH="0" baseline="0" dirty="0" smtClean="0">
                          <a:ln>
                            <a:noFill/>
                          </a:ln>
                          <a:solidFill>
                            <a:srgbClr val="FF0066"/>
                          </a:solidFill>
                          <a:effectLst/>
                          <a:latin typeface="新細明體" pitchFamily="18" charset="-120"/>
                          <a:ea typeface="新細明體" pitchFamily="18" charset="-120"/>
                        </a:rPr>
                        <a:t>1950-73</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1" lang="en-US" altLang="zh-TW" sz="2400" b="1" i="0" u="none" strike="noStrike" cap="none" normalizeH="0" baseline="0" dirty="0" smtClean="0">
                          <a:ln>
                            <a:noFill/>
                          </a:ln>
                          <a:solidFill>
                            <a:srgbClr val="FF0066"/>
                          </a:solidFill>
                          <a:effectLst/>
                          <a:latin typeface="新細明體" pitchFamily="18" charset="-120"/>
                          <a:ea typeface="新細明體" pitchFamily="18" charset="-120"/>
                        </a:rPr>
                        <a:t>1973-99</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65907">
                <a:tc>
                  <a:txBody>
                    <a:bodyPr/>
                    <a:lstStyle/>
                    <a:p>
                      <a:pPr marL="0" marR="0" lvl="0" indent="0" algn="ctr"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1" lang="zh-TW" altLang="en-US" sz="2400" b="1" i="0" u="none" strike="noStrike" cap="none" normalizeH="0" baseline="0" smtClean="0">
                          <a:ln>
                            <a:noFill/>
                          </a:ln>
                          <a:solidFill>
                            <a:schemeClr val="tx1"/>
                          </a:solidFill>
                          <a:effectLst/>
                          <a:latin typeface="新細明體" pitchFamily="18" charset="-120"/>
                          <a:ea typeface="新細明體" pitchFamily="18" charset="-120"/>
                        </a:rPr>
                        <a:t>法國</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1" lang="en-US" altLang="zh-TW" sz="2400" b="0" i="0" u="none" strike="noStrike" cap="none" normalizeH="0" baseline="0" smtClean="0">
                          <a:ln>
                            <a:noFill/>
                          </a:ln>
                          <a:solidFill>
                            <a:schemeClr val="tx1"/>
                          </a:solidFill>
                          <a:effectLst/>
                          <a:latin typeface="新細明體" pitchFamily="18" charset="-120"/>
                          <a:ea typeface="新細明體" pitchFamily="18" charset="-120"/>
                        </a:rPr>
                        <a:t>  7,361</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1" lang="en-US" altLang="zh-TW" sz="2400" b="0" i="0" u="none" strike="noStrike" cap="none" normalizeH="0" baseline="0" dirty="0" smtClean="0">
                          <a:ln>
                            <a:noFill/>
                          </a:ln>
                          <a:solidFill>
                            <a:schemeClr val="tx1"/>
                          </a:solidFill>
                          <a:effectLst/>
                          <a:latin typeface="新細明體" pitchFamily="18" charset="-120"/>
                          <a:ea typeface="新細明體" pitchFamily="18" charset="-120"/>
                        </a:rPr>
                        <a:t>28,959</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1" lang="en-US" altLang="zh-TW" sz="2400" b="1" i="0" u="none" strike="noStrike" cap="none" normalizeH="0" baseline="0" dirty="0" smtClean="0">
                          <a:ln>
                            <a:noFill/>
                          </a:ln>
                          <a:solidFill>
                            <a:schemeClr val="tx1"/>
                          </a:solidFill>
                          <a:effectLst/>
                          <a:latin typeface="新細明體" pitchFamily="18" charset="-120"/>
                          <a:ea typeface="新細明體" pitchFamily="18" charset="-120"/>
                        </a:rPr>
                        <a:t>  4.2</a:t>
                      </a:r>
                      <a:endParaRPr kumimoji="1" lang="en-US" altLang="zh-TW" sz="2400" b="0" i="0" u="none" strike="noStrike" cap="none" normalizeH="0" baseline="0" dirty="0" smtClean="0">
                        <a:ln>
                          <a:noFill/>
                        </a:ln>
                        <a:solidFill>
                          <a:schemeClr val="tx1"/>
                        </a:solidFill>
                        <a:effectLst/>
                        <a:latin typeface="新細明體" pitchFamily="18" charset="-120"/>
                        <a:ea typeface="新細明體" pitchFamily="18" charset="-12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1" lang="en-US" altLang="zh-TW" sz="2400" b="1" i="0" u="none" strike="noStrike" cap="none" normalizeH="0" baseline="0" smtClean="0">
                          <a:ln>
                            <a:noFill/>
                          </a:ln>
                          <a:solidFill>
                            <a:schemeClr val="tx1"/>
                          </a:solidFill>
                          <a:effectLst/>
                          <a:latin typeface="新細明體" pitchFamily="18" charset="-120"/>
                          <a:ea typeface="新細明體" pitchFamily="18" charset="-120"/>
                        </a:rPr>
                        <a:t>2.1</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64455">
                <a:tc>
                  <a:txBody>
                    <a:bodyPr/>
                    <a:lstStyle/>
                    <a:p>
                      <a:pPr marL="0" marR="0" lvl="0" indent="0" algn="ctr"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1" lang="zh-TW" altLang="en-US" sz="2400" b="1" i="0" u="none" strike="noStrike" cap="none" normalizeH="0" baseline="0" smtClean="0">
                          <a:ln>
                            <a:noFill/>
                          </a:ln>
                          <a:solidFill>
                            <a:srgbClr val="800080"/>
                          </a:solidFill>
                          <a:effectLst/>
                          <a:latin typeface="新細明體" pitchFamily="18" charset="-120"/>
                          <a:ea typeface="新細明體" pitchFamily="18" charset="-120"/>
                        </a:rPr>
                        <a:t>日本</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1" lang="en-US" altLang="zh-TW" sz="2400" b="0" i="0" u="none" strike="noStrike" cap="none" normalizeH="0" baseline="0" smtClean="0">
                          <a:ln>
                            <a:noFill/>
                          </a:ln>
                          <a:solidFill>
                            <a:srgbClr val="800080"/>
                          </a:solidFill>
                          <a:effectLst/>
                          <a:latin typeface="新細明體" pitchFamily="18" charset="-120"/>
                          <a:ea typeface="新細明體" pitchFamily="18" charset="-120"/>
                        </a:rPr>
                        <a:t>  1,896</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1" lang="en-US" altLang="zh-TW" sz="2400" b="0" i="0" u="none" strike="noStrike" cap="none" normalizeH="0" baseline="0" dirty="0" smtClean="0">
                          <a:ln>
                            <a:noFill/>
                          </a:ln>
                          <a:solidFill>
                            <a:srgbClr val="800080"/>
                          </a:solidFill>
                          <a:effectLst/>
                          <a:latin typeface="新細明體" pitchFamily="18" charset="-120"/>
                          <a:ea typeface="新細明體" pitchFamily="18" charset="-120"/>
                        </a:rPr>
                        <a:t>21,034</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1" lang="en-US" altLang="zh-TW" sz="2400" b="1" i="0" u="none" strike="noStrike" cap="none" normalizeH="0" baseline="0" dirty="0" smtClean="0">
                          <a:ln>
                            <a:noFill/>
                          </a:ln>
                          <a:solidFill>
                            <a:srgbClr val="800080"/>
                          </a:solidFill>
                          <a:effectLst/>
                          <a:latin typeface="新細明體" pitchFamily="18" charset="-120"/>
                          <a:ea typeface="新細明體" pitchFamily="18" charset="-120"/>
                        </a:rPr>
                        <a:t>  8.1</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1" lang="en-US" altLang="zh-TW" sz="2400" b="1" i="0" u="none" strike="noStrike" cap="none" normalizeH="0" baseline="0" smtClean="0">
                          <a:ln>
                            <a:noFill/>
                          </a:ln>
                          <a:solidFill>
                            <a:srgbClr val="800080"/>
                          </a:solidFill>
                          <a:effectLst/>
                          <a:latin typeface="新細明體" pitchFamily="18" charset="-120"/>
                          <a:ea typeface="新細明體" pitchFamily="18" charset="-120"/>
                        </a:rPr>
                        <a:t>2.9</a:t>
                      </a:r>
                      <a:endParaRPr kumimoji="1" lang="en-US" altLang="zh-TW" sz="2400" b="0" i="0" u="none" strike="noStrike" cap="none" normalizeH="0" baseline="0" smtClean="0">
                        <a:ln>
                          <a:noFill/>
                        </a:ln>
                        <a:solidFill>
                          <a:srgbClr val="800080"/>
                        </a:solidFill>
                        <a:effectLst/>
                        <a:latin typeface="新細明體" pitchFamily="18" charset="-120"/>
                        <a:ea typeface="新細明體" pitchFamily="18" charset="-12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65907">
                <a:tc>
                  <a:txBody>
                    <a:bodyPr/>
                    <a:lstStyle/>
                    <a:p>
                      <a:pPr marL="0" marR="0" lvl="0" indent="0" algn="ctr"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1" lang="zh-TW" altLang="en-US" sz="2400" b="1" i="0" u="none" strike="noStrike" cap="none" normalizeH="0" baseline="0" smtClean="0">
                          <a:ln>
                            <a:noFill/>
                          </a:ln>
                          <a:solidFill>
                            <a:schemeClr val="tx1"/>
                          </a:solidFill>
                          <a:effectLst/>
                          <a:latin typeface="新細明體" pitchFamily="18" charset="-120"/>
                          <a:ea typeface="新細明體" pitchFamily="18" charset="-120"/>
                        </a:rPr>
                        <a:t>英國</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1" lang="en-US" altLang="zh-TW" sz="2400" b="0" i="0" u="none" strike="noStrike" cap="none" normalizeH="0" baseline="0" smtClean="0">
                          <a:ln>
                            <a:noFill/>
                          </a:ln>
                          <a:solidFill>
                            <a:schemeClr val="tx1"/>
                          </a:solidFill>
                          <a:effectLst/>
                          <a:latin typeface="新細明體" pitchFamily="18" charset="-120"/>
                          <a:ea typeface="新細明體" pitchFamily="18" charset="-120"/>
                        </a:rPr>
                        <a:t>  5,334</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1" lang="en-US" altLang="zh-TW" sz="2400" b="0" i="0" u="none" strike="noStrike" cap="none" normalizeH="0" baseline="0" dirty="0" smtClean="0">
                          <a:ln>
                            <a:noFill/>
                          </a:ln>
                          <a:solidFill>
                            <a:schemeClr val="tx1"/>
                          </a:solidFill>
                          <a:effectLst/>
                          <a:latin typeface="新細明體" pitchFamily="18" charset="-120"/>
                          <a:ea typeface="新細明體" pitchFamily="18" charset="-120"/>
                        </a:rPr>
                        <a:t>20,829</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1" lang="en-US" altLang="zh-TW" sz="2400" b="1" i="0" u="none" strike="noStrike" cap="none" normalizeH="0" baseline="0" dirty="0" smtClean="0">
                          <a:ln>
                            <a:noFill/>
                          </a:ln>
                          <a:solidFill>
                            <a:schemeClr val="tx1"/>
                          </a:solidFill>
                          <a:effectLst/>
                          <a:latin typeface="新細明體" pitchFamily="18" charset="-120"/>
                          <a:ea typeface="新細明體" pitchFamily="18" charset="-120"/>
                        </a:rPr>
                        <a:t>  2.5</a:t>
                      </a:r>
                      <a:endParaRPr kumimoji="1" lang="en-US" altLang="zh-TW" sz="2400" b="0" i="0" u="none" strike="noStrike" cap="none" normalizeH="0" baseline="0" dirty="0" smtClean="0">
                        <a:ln>
                          <a:noFill/>
                        </a:ln>
                        <a:solidFill>
                          <a:schemeClr val="tx1"/>
                        </a:solidFill>
                        <a:effectLst/>
                        <a:latin typeface="新細明體" pitchFamily="18" charset="-120"/>
                        <a:ea typeface="新細明體" pitchFamily="18" charset="-12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1" lang="en-US" altLang="zh-TW" sz="2400" b="1" i="0" u="none" strike="noStrike" cap="none" normalizeH="0" baseline="0" smtClean="0">
                          <a:ln>
                            <a:noFill/>
                          </a:ln>
                          <a:solidFill>
                            <a:schemeClr val="tx1"/>
                          </a:solidFill>
                          <a:effectLst/>
                          <a:latin typeface="新細明體" pitchFamily="18" charset="-120"/>
                          <a:ea typeface="新細明體" pitchFamily="18" charset="-120"/>
                        </a:rPr>
                        <a:t>2.2</a:t>
                      </a:r>
                      <a:endParaRPr kumimoji="1" lang="en-US" altLang="zh-TW" sz="2400" b="0" i="0" u="none" strike="noStrike" cap="none" normalizeH="0" baseline="0" smtClean="0">
                        <a:ln>
                          <a:noFill/>
                        </a:ln>
                        <a:solidFill>
                          <a:schemeClr val="tx1"/>
                        </a:solidFill>
                        <a:effectLst/>
                        <a:latin typeface="新細明體" pitchFamily="18" charset="-120"/>
                        <a:ea typeface="新細明體" pitchFamily="18" charset="-12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71712">
                <a:tc>
                  <a:txBody>
                    <a:bodyPr/>
                    <a:lstStyle/>
                    <a:p>
                      <a:pPr marL="0" marR="0" lvl="0" indent="0" algn="ctr"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1" lang="zh-TW" altLang="en-US" sz="2400" b="1" i="0" u="none" strike="noStrike" cap="none" normalizeH="0" baseline="0" smtClean="0">
                          <a:ln>
                            <a:noFill/>
                          </a:ln>
                          <a:solidFill>
                            <a:schemeClr val="tx1"/>
                          </a:solidFill>
                          <a:effectLst/>
                          <a:latin typeface="新細明體" pitchFamily="18" charset="-120"/>
                          <a:ea typeface="新細明體" pitchFamily="18" charset="-120"/>
                        </a:rPr>
                        <a:t>美國</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1" lang="en-US" altLang="zh-TW" sz="2400" b="0" i="0" u="none" strike="noStrike" cap="none" normalizeH="0" baseline="0" smtClean="0">
                          <a:ln>
                            <a:noFill/>
                          </a:ln>
                          <a:solidFill>
                            <a:schemeClr val="tx1"/>
                          </a:solidFill>
                          <a:effectLst/>
                          <a:latin typeface="新細明體" pitchFamily="18" charset="-120"/>
                          <a:ea typeface="新細明體" pitchFamily="18" charset="-120"/>
                        </a:rPr>
                        <a:t>11,672</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1" lang="en-US" altLang="zh-TW" sz="2400" b="0" i="0" u="none" strike="noStrike" cap="none" normalizeH="0" baseline="0" dirty="0" smtClean="0">
                          <a:ln>
                            <a:noFill/>
                          </a:ln>
                          <a:solidFill>
                            <a:schemeClr val="tx1"/>
                          </a:solidFill>
                          <a:effectLst/>
                          <a:latin typeface="新細明體" pitchFamily="18" charset="-120"/>
                          <a:ea typeface="新細明體" pitchFamily="18" charset="-120"/>
                        </a:rPr>
                        <a:t>31,727</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1" lang="en-US" altLang="zh-TW" sz="2400" b="1" i="0" u="none" strike="noStrike" cap="none" normalizeH="0" baseline="0" dirty="0" smtClean="0">
                          <a:ln>
                            <a:noFill/>
                          </a:ln>
                          <a:solidFill>
                            <a:schemeClr val="tx1"/>
                          </a:solidFill>
                          <a:effectLst/>
                          <a:latin typeface="新細明體" pitchFamily="18" charset="-120"/>
                          <a:ea typeface="新細明體" pitchFamily="18" charset="-120"/>
                        </a:rPr>
                        <a:t>  2.2</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1" lang="en-US" altLang="zh-TW" sz="2400" b="1" i="0" u="none" strike="noStrike" cap="none" normalizeH="0" baseline="0" smtClean="0">
                          <a:ln>
                            <a:noFill/>
                          </a:ln>
                          <a:solidFill>
                            <a:schemeClr val="tx1"/>
                          </a:solidFill>
                          <a:effectLst/>
                          <a:latin typeface="新細明體" pitchFamily="18" charset="-120"/>
                          <a:ea typeface="新細明體" pitchFamily="18" charset="-120"/>
                        </a:rPr>
                        <a:t>1.6</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56350">
                <a:tc>
                  <a:txBody>
                    <a:bodyPr/>
                    <a:lstStyle/>
                    <a:p>
                      <a:pPr marL="0" marR="0" lvl="0" indent="0" algn="ctr"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1" lang="zh-TW" altLang="en-US" sz="2400" b="1" i="0" u="none" strike="noStrike" cap="none" normalizeH="0" baseline="0" smtClean="0">
                          <a:ln>
                            <a:noFill/>
                          </a:ln>
                          <a:solidFill>
                            <a:schemeClr val="tx1"/>
                          </a:solidFill>
                          <a:effectLst/>
                          <a:latin typeface="新細明體" pitchFamily="18" charset="-120"/>
                          <a:ea typeface="新細明體" pitchFamily="18" charset="-120"/>
                        </a:rPr>
                        <a:t>義大利</a:t>
                      </a:r>
                      <a:endParaRPr kumimoji="1" lang="zh-TW" altLang="en-US" sz="2400" b="0" i="0" u="none" strike="noStrike" cap="none" normalizeH="0" baseline="0" smtClean="0">
                        <a:ln>
                          <a:noFill/>
                        </a:ln>
                        <a:solidFill>
                          <a:schemeClr val="tx1"/>
                        </a:solidFill>
                        <a:effectLst/>
                        <a:latin typeface="新細明體" pitchFamily="18" charset="-120"/>
                        <a:ea typeface="新細明體" pitchFamily="18" charset="-12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1" lang="en-US" altLang="zh-TW" sz="2400" b="0" i="0" u="none" strike="noStrike" cap="none" normalizeH="0" baseline="0" smtClean="0">
                          <a:ln>
                            <a:noFill/>
                          </a:ln>
                          <a:solidFill>
                            <a:schemeClr val="tx1"/>
                          </a:solidFill>
                          <a:effectLst/>
                          <a:latin typeface="新細明體" pitchFamily="18" charset="-120"/>
                          <a:ea typeface="新細明體" pitchFamily="18" charset="-120"/>
                        </a:rPr>
                        <a:t>  3,932</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1" lang="en-US" altLang="zh-TW" sz="2400" b="0" i="0" u="none" strike="noStrike" cap="none" normalizeH="0" baseline="0" dirty="0" smtClean="0">
                          <a:ln>
                            <a:noFill/>
                          </a:ln>
                          <a:solidFill>
                            <a:schemeClr val="tx1"/>
                          </a:solidFill>
                          <a:effectLst/>
                          <a:latin typeface="新細明體" pitchFamily="18" charset="-120"/>
                          <a:ea typeface="新細明體" pitchFamily="18" charset="-120"/>
                        </a:rPr>
                        <a:t>20,174</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1" lang="en-US" altLang="zh-TW" sz="2400" b="1" i="0" u="none" strike="noStrike" cap="none" normalizeH="0" baseline="0" dirty="0" smtClean="0">
                          <a:ln>
                            <a:noFill/>
                          </a:ln>
                          <a:solidFill>
                            <a:schemeClr val="tx1"/>
                          </a:solidFill>
                          <a:effectLst/>
                          <a:latin typeface="新細明體" pitchFamily="18" charset="-120"/>
                          <a:ea typeface="新細明體" pitchFamily="18" charset="-120"/>
                        </a:rPr>
                        <a:t>  4.9</a:t>
                      </a:r>
                      <a:endParaRPr kumimoji="1" lang="en-US" altLang="zh-TW" sz="2400" b="0" i="0" u="none" strike="noStrike" cap="none" normalizeH="0" baseline="0" dirty="0" smtClean="0">
                        <a:ln>
                          <a:noFill/>
                        </a:ln>
                        <a:solidFill>
                          <a:schemeClr val="tx1"/>
                        </a:solidFill>
                        <a:effectLst/>
                        <a:latin typeface="新細明體" pitchFamily="18" charset="-120"/>
                        <a:ea typeface="新細明體" pitchFamily="18" charset="-12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1" lang="en-US" altLang="zh-TW" sz="2400" b="1" i="0" u="none" strike="noStrike" cap="none" normalizeH="0" baseline="0" smtClean="0">
                          <a:ln>
                            <a:noFill/>
                          </a:ln>
                          <a:solidFill>
                            <a:schemeClr val="tx1"/>
                          </a:solidFill>
                          <a:effectLst/>
                          <a:latin typeface="新細明體" pitchFamily="18" charset="-120"/>
                          <a:ea typeface="新細明體" pitchFamily="18" charset="-120"/>
                        </a:rPr>
                        <a:t>2.6</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65907">
                <a:tc>
                  <a:txBody>
                    <a:bodyPr/>
                    <a:lstStyle/>
                    <a:p>
                      <a:pPr marL="0" marR="0" lvl="0" indent="0" algn="ctr"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1" lang="zh-TW" altLang="en-US" sz="2400" b="1" i="0" u="none" strike="noStrike" cap="none" normalizeH="0" baseline="0" smtClean="0">
                          <a:ln>
                            <a:noFill/>
                          </a:ln>
                          <a:solidFill>
                            <a:srgbClr val="800080"/>
                          </a:solidFill>
                          <a:effectLst/>
                          <a:latin typeface="新細明體" pitchFamily="18" charset="-120"/>
                          <a:ea typeface="新細明體" pitchFamily="18" charset="-120"/>
                        </a:rPr>
                        <a:t>台灣</a:t>
                      </a:r>
                      <a:endParaRPr kumimoji="1" lang="zh-TW" altLang="en-US" sz="2400" b="0" i="0" u="none" strike="noStrike" cap="none" normalizeH="0" baseline="0" smtClean="0">
                        <a:ln>
                          <a:noFill/>
                        </a:ln>
                        <a:solidFill>
                          <a:srgbClr val="800080"/>
                        </a:solidFill>
                        <a:effectLst/>
                        <a:latin typeface="新細明體" pitchFamily="18" charset="-120"/>
                        <a:ea typeface="新細明體" pitchFamily="18" charset="-12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1" lang="en-US" altLang="zh-TW" sz="2400" b="0" i="0" u="none" strike="noStrike" cap="none" normalizeH="0" baseline="0" smtClean="0">
                          <a:ln>
                            <a:noFill/>
                          </a:ln>
                          <a:solidFill>
                            <a:srgbClr val="800080"/>
                          </a:solidFill>
                          <a:effectLst/>
                          <a:latin typeface="新細明體" pitchFamily="18" charset="-120"/>
                          <a:ea typeface="新細明體" pitchFamily="18" charset="-120"/>
                        </a:rPr>
                        <a:t>    885</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1" lang="en-US" altLang="zh-TW" sz="2400" b="0" i="0" u="none" strike="noStrike" cap="none" normalizeH="0" baseline="0" dirty="0" smtClean="0">
                          <a:ln>
                            <a:noFill/>
                          </a:ln>
                          <a:solidFill>
                            <a:srgbClr val="800080"/>
                          </a:solidFill>
                          <a:effectLst/>
                          <a:latin typeface="新細明體" pitchFamily="18" charset="-120"/>
                          <a:ea typeface="新細明體" pitchFamily="18" charset="-120"/>
                        </a:rPr>
                        <a:t>12,567</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1" lang="en-US" altLang="zh-TW" sz="2400" b="1" i="0" u="none" strike="noStrike" cap="none" normalizeH="0" baseline="0" dirty="0" smtClean="0">
                          <a:ln>
                            <a:noFill/>
                          </a:ln>
                          <a:solidFill>
                            <a:srgbClr val="800080"/>
                          </a:solidFill>
                          <a:effectLst/>
                          <a:latin typeface="新細明體" pitchFamily="18" charset="-120"/>
                          <a:ea typeface="新細明體" pitchFamily="18" charset="-120"/>
                        </a:rPr>
                        <a:t>12.9</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1" lang="en-US" altLang="zh-TW" sz="2400" b="1" i="0" u="none" strike="noStrike" cap="none" normalizeH="0" baseline="0" dirty="0" smtClean="0">
                          <a:ln>
                            <a:noFill/>
                          </a:ln>
                          <a:solidFill>
                            <a:srgbClr val="800080"/>
                          </a:solidFill>
                          <a:effectLst/>
                          <a:latin typeface="新細明體" pitchFamily="18" charset="-120"/>
                          <a:ea typeface="新細明體" pitchFamily="18" charset="-120"/>
                        </a:rPr>
                        <a:t>4.6</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投影片編號版面配置區 5"/>
          <p:cNvSpPr>
            <a:spLocks noGrp="1"/>
          </p:cNvSpPr>
          <p:nvPr>
            <p:ph type="sldNum" sz="quarter" idx="12"/>
          </p:nvPr>
        </p:nvSpPr>
        <p:spPr/>
        <p:txBody>
          <a:bodyPr/>
          <a:lstStyle/>
          <a:p>
            <a:fld id="{220ED9C6-2B2D-4E23-A50C-1DCB35C8F165}" type="slidenum">
              <a:rPr lang="en-US" altLang="zh-TW"/>
              <a:pPr/>
              <a:t>31</a:t>
            </a:fld>
            <a:endParaRPr lang="en-US" altLang="zh-TW"/>
          </a:p>
        </p:txBody>
      </p:sp>
      <p:sp>
        <p:nvSpPr>
          <p:cNvPr id="778242" name="Rectangle 2"/>
          <p:cNvSpPr>
            <a:spLocks noGrp="1" noChangeArrowheads="1"/>
          </p:cNvSpPr>
          <p:nvPr>
            <p:ph type="title"/>
          </p:nvPr>
        </p:nvSpPr>
        <p:spPr>
          <a:xfrm>
            <a:off x="457200" y="122238"/>
            <a:ext cx="7561385" cy="968008"/>
          </a:xfrm>
        </p:spPr>
        <p:txBody>
          <a:bodyPr/>
          <a:lstStyle/>
          <a:p>
            <a:r>
              <a:rPr lang="en-US" altLang="zh-TW" sz="4000" dirty="0" smtClean="0">
                <a:solidFill>
                  <a:srgbClr val="800080"/>
                </a:solidFill>
                <a:latin typeface="+mn-lt"/>
              </a:rPr>
              <a:t>4.3  </a:t>
            </a:r>
            <a:r>
              <a:rPr lang="zh-TW" altLang="en-US" sz="4000" dirty="0">
                <a:solidFill>
                  <a:srgbClr val="800080"/>
                </a:solidFill>
                <a:latin typeface="+mn-lt"/>
              </a:rPr>
              <a:t>台灣歷年經濟成長率</a:t>
            </a:r>
            <a:r>
              <a:rPr lang="zh-TW" altLang="en-US" sz="2000" dirty="0">
                <a:solidFill>
                  <a:srgbClr val="800080"/>
                </a:solidFill>
                <a:latin typeface="+mn-lt"/>
              </a:rPr>
              <a:t>（</a:t>
            </a:r>
            <a:r>
              <a:rPr lang="en-US" altLang="zh-TW" sz="2000" dirty="0">
                <a:solidFill>
                  <a:srgbClr val="800080"/>
                </a:solidFill>
                <a:latin typeface="+mn-lt"/>
              </a:rPr>
              <a:t>1952-2006</a:t>
            </a:r>
            <a:r>
              <a:rPr lang="zh-TW" altLang="en-US" sz="2000" dirty="0">
                <a:solidFill>
                  <a:srgbClr val="800080"/>
                </a:solidFill>
                <a:latin typeface="+mn-lt"/>
              </a:rPr>
              <a:t>）</a:t>
            </a:r>
          </a:p>
        </p:txBody>
      </p:sp>
      <p:sp>
        <p:nvSpPr>
          <p:cNvPr id="778244" name="Rectangle 4"/>
          <p:cNvSpPr>
            <a:spLocks noChangeArrowheads="1"/>
          </p:cNvSpPr>
          <p:nvPr/>
        </p:nvSpPr>
        <p:spPr bwMode="auto">
          <a:xfrm>
            <a:off x="2190750" y="1966913"/>
            <a:ext cx="184150" cy="549275"/>
          </a:xfrm>
          <a:prstGeom prst="rect">
            <a:avLst/>
          </a:prstGeom>
          <a:noFill/>
          <a:ln w="9525">
            <a:noFill/>
            <a:miter lim="800000"/>
            <a:headEnd/>
            <a:tailEnd/>
          </a:ln>
          <a:effectLst/>
        </p:spPr>
        <p:txBody>
          <a:bodyPr wrap="none" anchor="ctr">
            <a:spAutoFit/>
          </a:bodyPr>
          <a:lstStyle/>
          <a:p>
            <a:endParaRPr lang="en-US" altLang="zh-TW" sz="1200" b="1"/>
          </a:p>
          <a:p>
            <a:pPr eaLnBrk="0" hangingPunct="0"/>
            <a:endParaRPr lang="en-US" altLang="zh-TW" sz="1800"/>
          </a:p>
        </p:txBody>
      </p:sp>
      <p:pic>
        <p:nvPicPr>
          <p:cNvPr id="778248" name="Picture 8" descr="張相片"/>
          <p:cNvPicPr>
            <a:picLocks noChangeAspect="1" noChangeArrowheads="1"/>
          </p:cNvPicPr>
          <p:nvPr/>
        </p:nvPicPr>
        <p:blipFill>
          <a:blip r:embed="rId2" cstate="print"/>
          <a:srcRect/>
          <a:stretch>
            <a:fillRect/>
          </a:stretch>
        </p:blipFill>
        <p:spPr bwMode="auto">
          <a:xfrm>
            <a:off x="508000" y="1295400"/>
            <a:ext cx="8029575" cy="4929188"/>
          </a:xfrm>
          <a:prstGeom prst="rect">
            <a:avLst/>
          </a:prstGeom>
          <a:noFill/>
        </p:spPr>
      </p:pic>
      <p:sp>
        <p:nvSpPr>
          <p:cNvPr id="778250" name="Line 10"/>
          <p:cNvSpPr>
            <a:spLocks noChangeShapeType="1"/>
          </p:cNvSpPr>
          <p:nvPr/>
        </p:nvSpPr>
        <p:spPr bwMode="auto">
          <a:xfrm flipV="1">
            <a:off x="1017588" y="4184650"/>
            <a:ext cx="7165975" cy="1588"/>
          </a:xfrm>
          <a:prstGeom prst="line">
            <a:avLst/>
          </a:prstGeom>
          <a:noFill/>
          <a:ln w="38100">
            <a:solidFill>
              <a:srgbClr val="FF0066"/>
            </a:solidFill>
            <a:prstDash val="sysDot"/>
            <a:round/>
            <a:headEnd/>
            <a:tailEnd/>
          </a:ln>
          <a:effectLst/>
        </p:spPr>
        <p:txBody>
          <a:bodyPr/>
          <a:lstStyle/>
          <a:p>
            <a:endParaRPr lang="zh-TW" altLang="en-US"/>
          </a:p>
        </p:txBody>
      </p:sp>
      <p:sp>
        <p:nvSpPr>
          <p:cNvPr id="778251" name="Line 11"/>
          <p:cNvSpPr>
            <a:spLocks noChangeShapeType="1"/>
          </p:cNvSpPr>
          <p:nvPr/>
        </p:nvSpPr>
        <p:spPr bwMode="auto">
          <a:xfrm flipH="1" flipV="1">
            <a:off x="5367338" y="2028825"/>
            <a:ext cx="46037" cy="3681413"/>
          </a:xfrm>
          <a:prstGeom prst="line">
            <a:avLst/>
          </a:prstGeom>
          <a:noFill/>
          <a:ln w="38100">
            <a:solidFill>
              <a:srgbClr val="006600"/>
            </a:solidFill>
            <a:prstDash val="lgDash"/>
            <a:round/>
            <a:headEnd/>
            <a:tailEnd type="triangle" w="med" len="med"/>
          </a:ln>
          <a:effectLst/>
        </p:spPr>
        <p:txBody>
          <a:bodyPr/>
          <a:lstStyle/>
          <a:p>
            <a:endParaRPr lang="zh-TW" altLang="en-US"/>
          </a:p>
        </p:txBody>
      </p:sp>
      <p:sp>
        <p:nvSpPr>
          <p:cNvPr id="778252" name="Line 12"/>
          <p:cNvSpPr>
            <a:spLocks noChangeShapeType="1"/>
          </p:cNvSpPr>
          <p:nvPr/>
        </p:nvSpPr>
        <p:spPr bwMode="auto">
          <a:xfrm flipV="1">
            <a:off x="985838" y="3435350"/>
            <a:ext cx="7165975" cy="1588"/>
          </a:xfrm>
          <a:prstGeom prst="line">
            <a:avLst/>
          </a:prstGeom>
          <a:noFill/>
          <a:ln w="38100">
            <a:solidFill>
              <a:srgbClr val="FF0066"/>
            </a:solidFill>
            <a:prstDash val="sysDot"/>
            <a:round/>
            <a:headEnd/>
            <a:tailEnd/>
          </a:ln>
          <a:effectLst/>
        </p:spPr>
        <p:txBody>
          <a:bodyPr/>
          <a:lstStyle/>
          <a:p>
            <a:endParaRPr lang="zh-TW" altLang="en-US"/>
          </a:p>
        </p:txBody>
      </p:sp>
      <p:sp>
        <p:nvSpPr>
          <p:cNvPr id="778253" name="AutoShape 13"/>
          <p:cNvSpPr>
            <a:spLocks noChangeArrowheads="1"/>
          </p:cNvSpPr>
          <p:nvPr/>
        </p:nvSpPr>
        <p:spPr bwMode="auto">
          <a:xfrm rot="-1174408">
            <a:off x="1111250" y="2930525"/>
            <a:ext cx="4378325" cy="263525"/>
          </a:xfrm>
          <a:prstGeom prst="rightArrow">
            <a:avLst>
              <a:gd name="adj1" fmla="val 50000"/>
              <a:gd name="adj2" fmla="val 415361"/>
            </a:avLst>
          </a:prstGeom>
          <a:solidFill>
            <a:srgbClr val="FFCCFF">
              <a:alpha val="36000"/>
            </a:srgbClr>
          </a:solidFill>
          <a:ln w="9525">
            <a:solidFill>
              <a:schemeClr val="tx1"/>
            </a:solidFill>
            <a:miter lim="800000"/>
            <a:headEnd/>
            <a:tailEnd/>
          </a:ln>
          <a:effectLst/>
        </p:spPr>
        <p:txBody>
          <a:bodyPr wrap="none" anchor="ctr"/>
          <a:lstStyle/>
          <a:p>
            <a:endParaRPr lang="zh-TW" altLang="en-US"/>
          </a:p>
        </p:txBody>
      </p:sp>
      <p:sp>
        <p:nvSpPr>
          <p:cNvPr id="778254" name="AutoShape 14"/>
          <p:cNvSpPr>
            <a:spLocks noChangeArrowheads="1"/>
          </p:cNvSpPr>
          <p:nvPr/>
        </p:nvSpPr>
        <p:spPr bwMode="auto">
          <a:xfrm rot="2311317">
            <a:off x="5027613" y="3316288"/>
            <a:ext cx="3692525" cy="263525"/>
          </a:xfrm>
          <a:prstGeom prst="rightArrow">
            <a:avLst>
              <a:gd name="adj1" fmla="val 50000"/>
              <a:gd name="adj2" fmla="val 350301"/>
            </a:avLst>
          </a:prstGeom>
          <a:solidFill>
            <a:schemeClr val="accent1">
              <a:alpha val="36000"/>
            </a:schemeClr>
          </a:solidFill>
          <a:ln w="9525">
            <a:solidFill>
              <a:schemeClr val="tx1"/>
            </a:solidFill>
            <a:miter lim="800000"/>
            <a:headEnd/>
            <a:tailEnd/>
          </a:ln>
          <a:effectLst/>
        </p:spPr>
        <p:txBody>
          <a:bodyPr wrap="none" anchor="ctr"/>
          <a:lstStyle/>
          <a:p>
            <a:endParaRPr lang="zh-TW" altLang="en-US"/>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 name="投影片編號版面配置區 7"/>
          <p:cNvSpPr>
            <a:spLocks noGrp="1"/>
          </p:cNvSpPr>
          <p:nvPr>
            <p:ph type="sldNum" sz="quarter" idx="12"/>
          </p:nvPr>
        </p:nvSpPr>
        <p:spPr/>
        <p:txBody>
          <a:bodyPr/>
          <a:lstStyle/>
          <a:p>
            <a:fld id="{14A0F72A-96B8-4CEB-84BF-B28650AE46EC}" type="slidenum">
              <a:rPr lang="en-US" altLang="zh-TW"/>
              <a:pPr/>
              <a:t>32</a:t>
            </a:fld>
            <a:endParaRPr lang="en-US" altLang="zh-TW"/>
          </a:p>
        </p:txBody>
      </p:sp>
      <p:sp>
        <p:nvSpPr>
          <p:cNvPr id="743426" name="Rectangle 2"/>
          <p:cNvSpPr>
            <a:spLocks noGrp="1" noChangeArrowheads="1"/>
          </p:cNvSpPr>
          <p:nvPr>
            <p:ph type="title"/>
          </p:nvPr>
        </p:nvSpPr>
        <p:spPr>
          <a:xfrm>
            <a:off x="457200" y="122238"/>
            <a:ext cx="7508631" cy="915254"/>
          </a:xfrm>
        </p:spPr>
        <p:txBody>
          <a:bodyPr/>
          <a:lstStyle/>
          <a:p>
            <a:r>
              <a:rPr kumimoji="0" lang="en-US" altLang="zh-TW" sz="4000" dirty="0" smtClean="0">
                <a:solidFill>
                  <a:srgbClr val="800080"/>
                </a:solidFill>
                <a:latin typeface="+mn-lt"/>
              </a:rPr>
              <a:t>4.4  </a:t>
            </a:r>
            <a:r>
              <a:rPr lang="zh-TW" altLang="en-US" sz="4000" dirty="0" smtClean="0">
                <a:solidFill>
                  <a:srgbClr val="800080"/>
                </a:solidFill>
                <a:latin typeface="+mn-lt"/>
                <a:ea typeface="細明體" pitchFamily="49" charset="-120"/>
              </a:rPr>
              <a:t>成長的指數意義</a:t>
            </a:r>
            <a:endParaRPr lang="zh-TW" altLang="en-US" sz="4000" dirty="0">
              <a:solidFill>
                <a:srgbClr val="800080"/>
              </a:solidFill>
              <a:latin typeface="+mn-lt"/>
              <a:ea typeface="細明體" pitchFamily="49" charset="-120"/>
            </a:endParaRPr>
          </a:p>
        </p:txBody>
      </p:sp>
      <p:sp>
        <p:nvSpPr>
          <p:cNvPr id="743427" name="Rectangle 3"/>
          <p:cNvSpPr>
            <a:spLocks noGrp="1" noChangeArrowheads="1"/>
          </p:cNvSpPr>
          <p:nvPr>
            <p:ph type="body" sz="half" idx="1"/>
          </p:nvPr>
        </p:nvSpPr>
        <p:spPr>
          <a:xfrm>
            <a:off x="542925" y="1255713"/>
            <a:ext cx="8355013" cy="2136775"/>
          </a:xfrm>
        </p:spPr>
        <p:txBody>
          <a:bodyPr/>
          <a:lstStyle/>
          <a:p>
            <a:pPr marL="571500" indent="-571500"/>
            <a:r>
              <a:rPr lang="zh-TW" altLang="en-US" sz="2800" dirty="0"/>
              <a:t>指數意義 </a:t>
            </a:r>
            <a:r>
              <a:rPr lang="en-US" altLang="zh-TW" sz="2800" dirty="0"/>
              <a:t>= 72 Rule</a:t>
            </a:r>
          </a:p>
          <a:p>
            <a:pPr marL="839788" lvl="1" indent="-495300"/>
            <a:r>
              <a:rPr lang="en-US" altLang="zh-TW" sz="2400" dirty="0"/>
              <a:t>72 </a:t>
            </a:r>
            <a:r>
              <a:rPr lang="zh-TW" altLang="en-US" sz="2400" dirty="0"/>
              <a:t>除以成長率為成長一倍所需的年數</a:t>
            </a:r>
          </a:p>
          <a:p>
            <a:pPr marL="571500" indent="-571500"/>
            <a:r>
              <a:rPr lang="zh-TW" altLang="en-US" sz="2800" dirty="0"/>
              <a:t>千年的故事？宋朝開始，若年成長率</a:t>
            </a:r>
            <a:r>
              <a:rPr lang="en-US" altLang="zh-TW" sz="2800" dirty="0"/>
              <a:t>= 1%</a:t>
            </a:r>
            <a:r>
              <a:rPr lang="zh-TW" altLang="en-US" sz="2800" dirty="0"/>
              <a:t>： </a:t>
            </a:r>
          </a:p>
          <a:p>
            <a:pPr marL="839788" lvl="1" indent="-495300"/>
            <a:r>
              <a:rPr lang="en-US" altLang="zh-TW" sz="2400" dirty="0"/>
              <a:t>72 </a:t>
            </a:r>
            <a:r>
              <a:rPr lang="zh-TW" altLang="en-US" sz="2400" dirty="0"/>
              <a:t>年成長</a:t>
            </a:r>
            <a:r>
              <a:rPr lang="en-US" altLang="zh-TW" sz="2400" dirty="0"/>
              <a:t>1</a:t>
            </a:r>
            <a:r>
              <a:rPr lang="zh-TW" altLang="en-US" sz="2400" dirty="0"/>
              <a:t>倍、 </a:t>
            </a:r>
            <a:r>
              <a:rPr lang="en-US" altLang="zh-TW" sz="2400" dirty="0"/>
              <a:t>150 </a:t>
            </a:r>
            <a:r>
              <a:rPr lang="zh-TW" altLang="en-US" sz="2400" dirty="0"/>
              <a:t>年＝</a:t>
            </a:r>
            <a:r>
              <a:rPr lang="en-US" altLang="zh-TW" sz="2400" dirty="0"/>
              <a:t>4</a:t>
            </a:r>
            <a:r>
              <a:rPr lang="zh-TW" altLang="en-US" sz="2400" dirty="0"/>
              <a:t>倍、 </a:t>
            </a:r>
            <a:r>
              <a:rPr lang="en-US" altLang="zh-TW" sz="2400" dirty="0"/>
              <a:t>300 </a:t>
            </a:r>
            <a:r>
              <a:rPr lang="zh-TW" altLang="en-US" sz="2400" dirty="0"/>
              <a:t>年＝</a:t>
            </a:r>
            <a:r>
              <a:rPr lang="en-US" altLang="zh-TW" sz="2400" dirty="0"/>
              <a:t>16</a:t>
            </a:r>
            <a:r>
              <a:rPr lang="zh-TW" altLang="en-US" sz="2400" dirty="0"/>
              <a:t>倍</a:t>
            </a:r>
          </a:p>
        </p:txBody>
      </p:sp>
      <p:graphicFrame>
        <p:nvGraphicFramePr>
          <p:cNvPr id="743486" name="Group 62"/>
          <p:cNvGraphicFramePr>
            <a:graphicFrameLocks noGrp="1"/>
          </p:cNvGraphicFramePr>
          <p:nvPr>
            <p:ph sz="quarter" idx="2"/>
          </p:nvPr>
        </p:nvGraphicFramePr>
        <p:xfrm>
          <a:off x="3259138" y="3392488"/>
          <a:ext cx="4848225" cy="3200400"/>
        </p:xfrm>
        <a:graphic>
          <a:graphicData uri="http://schemas.openxmlformats.org/drawingml/2006/table">
            <a:tbl>
              <a:tblPr/>
              <a:tblGrid>
                <a:gridCol w="2327275"/>
                <a:gridCol w="2520950"/>
              </a:tblGrid>
              <a:tr h="444500">
                <a:tc>
                  <a:txBody>
                    <a:bodyPr/>
                    <a:lstStyle/>
                    <a:p>
                      <a:pPr marL="0" marR="0" lvl="0" indent="0" algn="ctr"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1" lang="en-US" altLang="zh-TW" sz="2400" b="0" i="0" u="none" strike="noStrike" cap="none" normalizeH="0" baseline="0" smtClean="0">
                          <a:ln>
                            <a:noFill/>
                          </a:ln>
                          <a:solidFill>
                            <a:schemeClr val="tx1"/>
                          </a:solidFill>
                          <a:effectLst/>
                          <a:latin typeface="新細明體" pitchFamily="18" charset="-120"/>
                          <a:ea typeface="新細明體" pitchFamily="18" charset="-120"/>
                        </a:rPr>
                        <a:t>Year</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1" lang="en-US" altLang="zh-TW" sz="2400" b="0" i="0" u="none" strike="noStrike" cap="none" normalizeH="0" baseline="0" smtClean="0">
                          <a:ln>
                            <a:noFill/>
                          </a:ln>
                          <a:solidFill>
                            <a:schemeClr val="tx1"/>
                          </a:solidFill>
                          <a:effectLst/>
                          <a:latin typeface="新細明體" pitchFamily="18" charset="-120"/>
                          <a:ea typeface="新細明體" pitchFamily="18" charset="-120"/>
                        </a:rPr>
                        <a:t>US$</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98463">
                <a:tc>
                  <a:txBody>
                    <a:bodyPr/>
                    <a:lstStyle/>
                    <a:p>
                      <a:pPr marL="0" marR="0" lvl="0" indent="0" algn="ctr"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1" lang="en-US" altLang="zh-TW" sz="2400" b="0" i="0" u="none" strike="noStrike" cap="none" normalizeH="0" baseline="0" smtClean="0">
                          <a:ln>
                            <a:noFill/>
                          </a:ln>
                          <a:solidFill>
                            <a:schemeClr val="tx1"/>
                          </a:solidFill>
                          <a:effectLst/>
                          <a:latin typeface="新細明體" pitchFamily="18" charset="-120"/>
                          <a:ea typeface="新細明體" pitchFamily="18" charset="-120"/>
                        </a:rPr>
                        <a:t>1000 AD</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1" lang="en-US" altLang="zh-TW" sz="2400" b="0" i="0" u="none" strike="noStrike" cap="none" normalizeH="0" baseline="0" smtClean="0">
                          <a:ln>
                            <a:noFill/>
                          </a:ln>
                          <a:solidFill>
                            <a:schemeClr val="tx1"/>
                          </a:solidFill>
                          <a:effectLst/>
                          <a:latin typeface="新細明體" pitchFamily="18" charset="-120"/>
                          <a:ea typeface="新細明體" pitchFamily="18" charset="-120"/>
                        </a:rPr>
                        <a:t>   1</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00050">
                <a:tc>
                  <a:txBody>
                    <a:bodyPr/>
                    <a:lstStyle/>
                    <a:p>
                      <a:pPr marL="0" marR="0" lvl="0" indent="0" algn="ctr"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1" lang="en-US" altLang="zh-TW" sz="2400" b="0" i="0" u="none" strike="noStrike" cap="none" normalizeH="0" baseline="0" smtClean="0">
                          <a:ln>
                            <a:noFill/>
                          </a:ln>
                          <a:solidFill>
                            <a:schemeClr val="tx1"/>
                          </a:solidFill>
                          <a:effectLst/>
                          <a:latin typeface="新細明體" pitchFamily="18" charset="-120"/>
                          <a:ea typeface="新細明體" pitchFamily="18" charset="-120"/>
                        </a:rPr>
                        <a:t>1300</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1" lang="en-US" altLang="zh-TW" sz="2400" b="0" i="0" u="none" strike="noStrike" cap="none" normalizeH="0" baseline="0" smtClean="0">
                          <a:ln>
                            <a:noFill/>
                          </a:ln>
                          <a:solidFill>
                            <a:schemeClr val="tx1"/>
                          </a:solidFill>
                          <a:effectLst/>
                          <a:latin typeface="新細明體" pitchFamily="18" charset="-120"/>
                          <a:ea typeface="新細明體" pitchFamily="18" charset="-120"/>
                        </a:rPr>
                        <a:t>   16</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00050">
                <a:tc>
                  <a:txBody>
                    <a:bodyPr/>
                    <a:lstStyle/>
                    <a:p>
                      <a:pPr marL="0" marR="0" lvl="0" indent="0" algn="ctr"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1" lang="en-US" altLang="zh-TW" sz="2400" b="0" i="0" u="none" strike="noStrike" cap="none" normalizeH="0" baseline="0" smtClean="0">
                          <a:ln>
                            <a:noFill/>
                          </a:ln>
                          <a:solidFill>
                            <a:schemeClr val="tx1"/>
                          </a:solidFill>
                          <a:effectLst/>
                          <a:latin typeface="新細明體" pitchFamily="18" charset="-120"/>
                          <a:ea typeface="新細明體" pitchFamily="18" charset="-120"/>
                        </a:rPr>
                        <a:t>1600</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1" lang="en-US" altLang="zh-TW" sz="2400" b="0" i="0" u="none" strike="noStrike" cap="none" normalizeH="0" baseline="0" smtClean="0">
                          <a:ln>
                            <a:noFill/>
                          </a:ln>
                          <a:solidFill>
                            <a:schemeClr val="tx1"/>
                          </a:solidFill>
                          <a:effectLst/>
                          <a:latin typeface="新細明體" pitchFamily="18" charset="-120"/>
                          <a:ea typeface="新細明體" pitchFamily="18" charset="-120"/>
                        </a:rPr>
                        <a:t>  256</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98463">
                <a:tc>
                  <a:txBody>
                    <a:bodyPr/>
                    <a:lstStyle/>
                    <a:p>
                      <a:pPr marL="0" marR="0" lvl="0" indent="0" algn="ctr"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1" lang="en-US" altLang="zh-TW" sz="2400" b="0" i="0" u="none" strike="noStrike" cap="none" normalizeH="0" baseline="0" smtClean="0">
                          <a:ln>
                            <a:noFill/>
                          </a:ln>
                          <a:solidFill>
                            <a:schemeClr val="tx1"/>
                          </a:solidFill>
                          <a:effectLst/>
                          <a:latin typeface="新細明體" pitchFamily="18" charset="-120"/>
                          <a:ea typeface="新細明體" pitchFamily="18" charset="-120"/>
                        </a:rPr>
                        <a:t>1900</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1" lang="en-US" altLang="zh-TW" sz="2400" b="0" i="0" u="none" strike="noStrike" cap="none" normalizeH="0" baseline="0" smtClean="0">
                          <a:ln>
                            <a:noFill/>
                          </a:ln>
                          <a:solidFill>
                            <a:schemeClr val="tx1"/>
                          </a:solidFill>
                          <a:effectLst/>
                          <a:latin typeface="新細明體" pitchFamily="18" charset="-120"/>
                          <a:ea typeface="新細明體" pitchFamily="18" charset="-120"/>
                        </a:rPr>
                        <a:t>4096</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98463">
                <a:tc>
                  <a:txBody>
                    <a:bodyPr/>
                    <a:lstStyle/>
                    <a:p>
                      <a:pPr marL="0" marR="0" lvl="0" indent="0" algn="ctr"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1" lang="en-US" altLang="zh-TW" sz="2400" b="0" i="0" u="none" strike="noStrike" cap="none" normalizeH="0" baseline="0" smtClean="0">
                          <a:ln>
                            <a:noFill/>
                          </a:ln>
                          <a:solidFill>
                            <a:schemeClr val="tx1"/>
                          </a:solidFill>
                          <a:effectLst/>
                          <a:latin typeface="新細明體" pitchFamily="18" charset="-120"/>
                          <a:ea typeface="新細明體" pitchFamily="18" charset="-120"/>
                        </a:rPr>
                        <a:t>1970</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1" lang="en-US" altLang="zh-TW" sz="2400" b="0" i="0" u="none" strike="noStrike" cap="none" normalizeH="0" baseline="0" smtClean="0">
                          <a:ln>
                            <a:noFill/>
                          </a:ln>
                          <a:solidFill>
                            <a:schemeClr val="tx1"/>
                          </a:solidFill>
                          <a:effectLst/>
                          <a:latin typeface="新細明體" pitchFamily="18" charset="-120"/>
                          <a:ea typeface="新細明體" pitchFamily="18" charset="-120"/>
                        </a:rPr>
                        <a:t>8192</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400050">
                <a:tc>
                  <a:txBody>
                    <a:bodyPr/>
                    <a:lstStyle/>
                    <a:p>
                      <a:pPr marL="0" marR="0" lvl="0" indent="0" algn="ctr"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1" lang="en-US" altLang="zh-TW" sz="2400" b="0" i="0" u="none" strike="noStrike" cap="none" normalizeH="0" baseline="0" smtClean="0">
                          <a:ln>
                            <a:noFill/>
                          </a:ln>
                          <a:solidFill>
                            <a:srgbClr val="FF0066"/>
                          </a:solidFill>
                          <a:effectLst/>
                          <a:latin typeface="新細明體" pitchFamily="18" charset="-120"/>
                          <a:ea typeface="新細明體" pitchFamily="18" charset="-120"/>
                        </a:rPr>
                        <a:t>2000</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1" lang="en-US" altLang="zh-TW" sz="2400" b="0" i="0" u="none" strike="noStrike" cap="none" normalizeH="0" baseline="0" dirty="0" smtClean="0">
                          <a:ln>
                            <a:noFill/>
                          </a:ln>
                          <a:solidFill>
                            <a:srgbClr val="FF0066"/>
                          </a:solidFill>
                          <a:effectLst/>
                          <a:latin typeface="新細明體" pitchFamily="18" charset="-120"/>
                          <a:ea typeface="新細明體" pitchFamily="18" charset="-120"/>
                        </a:rPr>
                        <a:t>&gt;10000</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 name="投影片編號版面配置區 7"/>
          <p:cNvSpPr>
            <a:spLocks noGrp="1"/>
          </p:cNvSpPr>
          <p:nvPr>
            <p:ph type="sldNum" sz="quarter" idx="12"/>
          </p:nvPr>
        </p:nvSpPr>
        <p:spPr/>
        <p:txBody>
          <a:bodyPr/>
          <a:lstStyle/>
          <a:p>
            <a:fld id="{58C53B7F-3251-4CCE-A7AC-4E19BDB2036B}" type="slidenum">
              <a:rPr lang="en-US" altLang="zh-TW"/>
              <a:pPr/>
              <a:t>33</a:t>
            </a:fld>
            <a:endParaRPr lang="en-US" altLang="zh-TW"/>
          </a:p>
        </p:txBody>
      </p:sp>
      <p:sp>
        <p:nvSpPr>
          <p:cNvPr id="792578" name="Rectangle 2"/>
          <p:cNvSpPr>
            <a:spLocks noGrp="1" noChangeArrowheads="1"/>
          </p:cNvSpPr>
          <p:nvPr>
            <p:ph type="title"/>
          </p:nvPr>
        </p:nvSpPr>
        <p:spPr>
          <a:xfrm>
            <a:off x="490122" y="192862"/>
            <a:ext cx="7493000" cy="725255"/>
          </a:xfrm>
        </p:spPr>
        <p:txBody>
          <a:bodyPr/>
          <a:lstStyle/>
          <a:p>
            <a:r>
              <a:rPr lang="en-US" altLang="zh-TW" sz="4000" dirty="0" smtClean="0">
                <a:solidFill>
                  <a:srgbClr val="800080"/>
                </a:solidFill>
                <a:latin typeface="+mn-lt"/>
                <a:ea typeface="細明體" pitchFamily="49" charset="-120"/>
              </a:rPr>
              <a:t>4.5  </a:t>
            </a:r>
            <a:r>
              <a:rPr lang="zh-TW" altLang="en-US" sz="4000" dirty="0" smtClean="0">
                <a:solidFill>
                  <a:srgbClr val="800080"/>
                </a:solidFill>
                <a:latin typeface="+mn-lt"/>
                <a:ea typeface="細明體" pitchFamily="49" charset="-120"/>
              </a:rPr>
              <a:t>中國大陸的經濟成長</a:t>
            </a:r>
            <a:endParaRPr lang="en-US" altLang="zh-TW" sz="4000" dirty="0">
              <a:solidFill>
                <a:srgbClr val="800080"/>
              </a:solidFill>
              <a:latin typeface="+mn-lt"/>
              <a:ea typeface="細明體" pitchFamily="49" charset="-120"/>
            </a:endParaRPr>
          </a:p>
        </p:txBody>
      </p:sp>
      <p:sp>
        <p:nvSpPr>
          <p:cNvPr id="792579" name="Rectangle 3"/>
          <p:cNvSpPr>
            <a:spLocks noGrp="1" noChangeArrowheads="1"/>
          </p:cNvSpPr>
          <p:nvPr>
            <p:ph type="body" sz="half" idx="1"/>
          </p:nvPr>
        </p:nvSpPr>
        <p:spPr>
          <a:xfrm>
            <a:off x="620486" y="1110343"/>
            <a:ext cx="7380514" cy="1806437"/>
          </a:xfrm>
        </p:spPr>
        <p:txBody>
          <a:bodyPr/>
          <a:lstStyle/>
          <a:p>
            <a:pPr marL="571500" indent="-571500">
              <a:lnSpc>
                <a:spcPct val="110000"/>
              </a:lnSpc>
            </a:pPr>
            <a:r>
              <a:rPr lang="zh-TW" altLang="en-US" sz="2800" dirty="0">
                <a:ea typeface="細明體" pitchFamily="49" charset="-120"/>
              </a:rPr>
              <a:t>中國大陸：</a:t>
            </a:r>
            <a:r>
              <a:rPr lang="en-US" altLang="zh-TW" sz="2800" dirty="0">
                <a:ea typeface="細明體" pitchFamily="49" charset="-120"/>
              </a:rPr>
              <a:t>1990</a:t>
            </a:r>
            <a:r>
              <a:rPr lang="zh-TW" altLang="en-US" sz="2800" dirty="0">
                <a:ea typeface="細明體" pitchFamily="49" charset="-120"/>
              </a:rPr>
              <a:t>年以後，年成長率</a:t>
            </a:r>
            <a:r>
              <a:rPr lang="en-US" altLang="zh-TW" sz="2800" dirty="0">
                <a:ea typeface="細明體" pitchFamily="49" charset="-120"/>
              </a:rPr>
              <a:t>=12% </a:t>
            </a:r>
          </a:p>
          <a:p>
            <a:pPr marL="839788" lvl="1" indent="-495300">
              <a:lnSpc>
                <a:spcPct val="110000"/>
              </a:lnSpc>
            </a:pPr>
            <a:r>
              <a:rPr lang="en-US" altLang="zh-TW" sz="2400" dirty="0">
                <a:ea typeface="細明體" pitchFamily="49" charset="-120"/>
              </a:rPr>
              <a:t>6</a:t>
            </a:r>
            <a:r>
              <a:rPr lang="zh-TW" altLang="en-US" sz="2400" dirty="0">
                <a:ea typeface="細明體" pitchFamily="49" charset="-120"/>
              </a:rPr>
              <a:t>年成長為原來的</a:t>
            </a:r>
            <a:r>
              <a:rPr lang="en-US" altLang="zh-TW" sz="2400" dirty="0">
                <a:ea typeface="細明體" pitchFamily="49" charset="-120"/>
              </a:rPr>
              <a:t>2</a:t>
            </a:r>
            <a:r>
              <a:rPr lang="zh-TW" altLang="en-US" sz="2400" dirty="0">
                <a:ea typeface="細明體" pitchFamily="49" charset="-120"/>
              </a:rPr>
              <a:t>倍、</a:t>
            </a:r>
            <a:r>
              <a:rPr lang="en-US" altLang="zh-TW" sz="2400" dirty="0">
                <a:ea typeface="細明體" pitchFamily="49" charset="-120"/>
              </a:rPr>
              <a:t>12 </a:t>
            </a:r>
            <a:r>
              <a:rPr lang="zh-TW" altLang="en-US" sz="2400" dirty="0">
                <a:ea typeface="細明體" pitchFamily="49" charset="-120"/>
              </a:rPr>
              <a:t>年為</a:t>
            </a:r>
            <a:r>
              <a:rPr lang="en-US" altLang="zh-TW" sz="2400" dirty="0">
                <a:ea typeface="細明體" pitchFamily="49" charset="-120"/>
              </a:rPr>
              <a:t>1990</a:t>
            </a:r>
            <a:r>
              <a:rPr lang="zh-TW" altLang="en-US" sz="2400" dirty="0">
                <a:ea typeface="細明體" pitchFamily="49" charset="-120"/>
              </a:rPr>
              <a:t>年的</a:t>
            </a:r>
            <a:r>
              <a:rPr lang="en-US" altLang="zh-TW" sz="2400" dirty="0">
                <a:ea typeface="細明體" pitchFamily="49" charset="-120"/>
              </a:rPr>
              <a:t>4</a:t>
            </a:r>
            <a:r>
              <a:rPr lang="zh-TW" altLang="en-US" sz="2400" dirty="0">
                <a:ea typeface="細明體" pitchFamily="49" charset="-120"/>
              </a:rPr>
              <a:t>倍、</a:t>
            </a:r>
            <a:r>
              <a:rPr lang="en-US" altLang="zh-TW" sz="2400" dirty="0">
                <a:ea typeface="細明體" pitchFamily="49" charset="-120"/>
              </a:rPr>
              <a:t>18</a:t>
            </a:r>
            <a:r>
              <a:rPr lang="zh-TW" altLang="en-US" sz="2400" dirty="0">
                <a:ea typeface="細明體" pitchFamily="49" charset="-120"/>
              </a:rPr>
              <a:t>年為</a:t>
            </a:r>
            <a:r>
              <a:rPr lang="en-US" altLang="zh-TW" sz="2400" dirty="0">
                <a:ea typeface="細明體" pitchFamily="49" charset="-120"/>
              </a:rPr>
              <a:t>1990</a:t>
            </a:r>
            <a:r>
              <a:rPr lang="zh-TW" altLang="en-US" sz="2400" dirty="0">
                <a:ea typeface="細明體" pitchFamily="49" charset="-120"/>
              </a:rPr>
              <a:t>年的</a:t>
            </a:r>
            <a:r>
              <a:rPr lang="en-US" altLang="zh-TW" sz="2400" dirty="0">
                <a:ea typeface="細明體" pitchFamily="49" charset="-120"/>
              </a:rPr>
              <a:t>8</a:t>
            </a:r>
            <a:r>
              <a:rPr lang="zh-TW" altLang="en-US" sz="2400" dirty="0">
                <a:ea typeface="細明體" pitchFamily="49" charset="-120"/>
              </a:rPr>
              <a:t>倍</a:t>
            </a:r>
            <a:r>
              <a:rPr lang="en-US" altLang="zh-TW" sz="2400" dirty="0">
                <a:ea typeface="細明體" pitchFamily="49" charset="-120"/>
              </a:rPr>
              <a:t>…</a:t>
            </a:r>
          </a:p>
        </p:txBody>
      </p:sp>
      <p:graphicFrame>
        <p:nvGraphicFramePr>
          <p:cNvPr id="792677" name="Group 101"/>
          <p:cNvGraphicFramePr>
            <a:graphicFrameLocks noGrp="1"/>
          </p:cNvGraphicFramePr>
          <p:nvPr>
            <p:ph sz="quarter" idx="3"/>
          </p:nvPr>
        </p:nvGraphicFramePr>
        <p:xfrm>
          <a:off x="1492018" y="2986281"/>
          <a:ext cx="6194425" cy="3313113"/>
        </p:xfrm>
        <a:graphic>
          <a:graphicData uri="http://schemas.openxmlformats.org/drawingml/2006/table">
            <a:tbl>
              <a:tblPr/>
              <a:tblGrid>
                <a:gridCol w="1265238"/>
                <a:gridCol w="2062162"/>
                <a:gridCol w="2867025"/>
              </a:tblGrid>
              <a:tr h="569913">
                <a:tc>
                  <a:txBody>
                    <a:bodyPr/>
                    <a:lstStyle/>
                    <a:p>
                      <a:pPr marL="0" marR="0" lvl="0" indent="0" algn="ctr"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1" lang="en-US" altLang="zh-TW" sz="2400" b="0" i="0" u="none" strike="noStrike" cap="none" normalizeH="0" baseline="0" dirty="0" smtClean="0">
                          <a:ln>
                            <a:noFill/>
                          </a:ln>
                          <a:solidFill>
                            <a:schemeClr val="tx1"/>
                          </a:solidFill>
                          <a:effectLst/>
                          <a:latin typeface="新細明體" pitchFamily="18" charset="-120"/>
                          <a:ea typeface="新細明體" pitchFamily="18" charset="-120"/>
                        </a:rPr>
                        <a:t>Year</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1" lang="en-US" altLang="zh-TW" sz="2400" b="0" i="0" u="none" strike="noStrike" cap="none" normalizeH="0" baseline="0" smtClean="0">
                          <a:ln>
                            <a:noFill/>
                          </a:ln>
                          <a:solidFill>
                            <a:schemeClr val="tx1"/>
                          </a:solidFill>
                          <a:effectLst/>
                          <a:latin typeface="新細明體" pitchFamily="18" charset="-120"/>
                          <a:ea typeface="新細明體" pitchFamily="18" charset="-120"/>
                        </a:rPr>
                        <a:t>GDP US$B</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1" lang="zh-TW" altLang="en-US" sz="2400" b="0" i="0" u="none" strike="noStrike" cap="none" normalizeH="0" baseline="0" smtClean="0">
                          <a:ln>
                            <a:noFill/>
                          </a:ln>
                          <a:solidFill>
                            <a:schemeClr val="tx1"/>
                          </a:solidFill>
                          <a:effectLst/>
                          <a:latin typeface="新細明體" pitchFamily="18" charset="-120"/>
                          <a:ea typeface="新細明體" pitchFamily="18" charset="-120"/>
                        </a:rPr>
                        <a:t>人均 </a:t>
                      </a:r>
                      <a:r>
                        <a:rPr kumimoji="1" lang="en-US" altLang="zh-TW" sz="2400" b="0" i="0" u="none" strike="noStrike" cap="none" normalizeH="0" baseline="0" smtClean="0">
                          <a:ln>
                            <a:noFill/>
                          </a:ln>
                          <a:solidFill>
                            <a:schemeClr val="tx1"/>
                          </a:solidFill>
                          <a:effectLst/>
                          <a:latin typeface="新細明體" pitchFamily="18" charset="-120"/>
                          <a:ea typeface="新細明體" pitchFamily="18" charset="-120"/>
                        </a:rPr>
                        <a:t>GDP US$</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69875">
                <a:tc>
                  <a:txBody>
                    <a:bodyPr/>
                    <a:lstStyle/>
                    <a:p>
                      <a:pPr marL="0" marR="0" lvl="0" indent="0" algn="ctr"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1" lang="en-US" altLang="zh-TW" sz="2400" b="0" i="0" u="none" strike="noStrike" cap="none" normalizeH="0" baseline="0" dirty="0" smtClean="0">
                          <a:ln>
                            <a:noFill/>
                          </a:ln>
                          <a:solidFill>
                            <a:srgbClr val="FF0066"/>
                          </a:solidFill>
                          <a:effectLst/>
                          <a:latin typeface="新細明體" pitchFamily="18" charset="-120"/>
                          <a:ea typeface="新細明體" pitchFamily="18" charset="-120"/>
                        </a:rPr>
                        <a:t>2010</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1" lang="en-US" altLang="zh-TW" sz="2400" b="0" i="0" u="none" strike="noStrike" cap="none" normalizeH="0" baseline="0" dirty="0" smtClean="0">
                          <a:ln>
                            <a:noFill/>
                          </a:ln>
                          <a:solidFill>
                            <a:srgbClr val="FF0066"/>
                          </a:solidFill>
                          <a:effectLst/>
                          <a:latin typeface="新細明體" pitchFamily="18" charset="-120"/>
                          <a:ea typeface="新細明體" pitchFamily="18" charset="-120"/>
                        </a:rPr>
                        <a:t>5879</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1" lang="en-US" altLang="zh-TW" sz="2400" b="0" i="0" u="none" strike="noStrike" cap="none" normalizeH="0" baseline="0" dirty="0" smtClean="0">
                          <a:ln>
                            <a:noFill/>
                          </a:ln>
                          <a:solidFill>
                            <a:srgbClr val="FF0066"/>
                          </a:solidFill>
                          <a:effectLst/>
                          <a:latin typeface="新細明體" pitchFamily="18" charset="-120"/>
                          <a:ea typeface="新細明體" pitchFamily="18" charset="-120"/>
                        </a:rPr>
                        <a:t>4394</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69875">
                <a:tc>
                  <a:txBody>
                    <a:bodyPr/>
                    <a:lstStyle/>
                    <a:p>
                      <a:pPr marL="0" marR="0" lvl="0" indent="0" algn="ctr"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1" lang="en-US" altLang="zh-TW" sz="2400" b="0" i="0" u="none" strike="noStrike" cap="none" normalizeH="0" baseline="0" smtClean="0">
                          <a:ln>
                            <a:noFill/>
                          </a:ln>
                          <a:solidFill>
                            <a:schemeClr val="tx1"/>
                          </a:solidFill>
                          <a:effectLst/>
                          <a:latin typeface="新細明體" pitchFamily="18" charset="-120"/>
                          <a:ea typeface="新細明體" pitchFamily="18" charset="-120"/>
                        </a:rPr>
                        <a:t>2005</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1" lang="en-US" altLang="zh-TW" sz="2400" b="0" i="0" u="none" strike="noStrike" cap="none" normalizeH="0" baseline="0" smtClean="0">
                          <a:ln>
                            <a:noFill/>
                          </a:ln>
                          <a:solidFill>
                            <a:schemeClr val="tx1"/>
                          </a:solidFill>
                          <a:effectLst/>
                          <a:latin typeface="新細明體" pitchFamily="18" charset="-120"/>
                          <a:ea typeface="新細明體" pitchFamily="18" charset="-120"/>
                        </a:rPr>
                        <a:t>2257</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1" lang="en-US" altLang="zh-TW" sz="2400" b="0" i="0" u="none" strike="noStrike" cap="none" normalizeH="0" baseline="0" smtClean="0">
                          <a:ln>
                            <a:noFill/>
                          </a:ln>
                          <a:solidFill>
                            <a:schemeClr val="tx1"/>
                          </a:solidFill>
                          <a:effectLst/>
                          <a:latin typeface="新細明體" pitchFamily="18" charset="-120"/>
                          <a:ea typeface="新細明體" pitchFamily="18" charset="-120"/>
                        </a:rPr>
                        <a:t>1732</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69875">
                <a:tc>
                  <a:txBody>
                    <a:bodyPr/>
                    <a:lstStyle/>
                    <a:p>
                      <a:pPr marL="0" marR="0" lvl="0" indent="0" algn="ctr"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1" lang="en-US" altLang="zh-TW" sz="2400" b="0" i="0" u="none" strike="noStrike" cap="none" normalizeH="0" baseline="0" smtClean="0">
                          <a:ln>
                            <a:noFill/>
                          </a:ln>
                          <a:solidFill>
                            <a:schemeClr val="tx1"/>
                          </a:solidFill>
                          <a:effectLst/>
                          <a:latin typeface="新細明體" pitchFamily="18" charset="-120"/>
                          <a:ea typeface="新細明體" pitchFamily="18" charset="-120"/>
                        </a:rPr>
                        <a:t>2000</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1" lang="en-US" altLang="zh-TW" sz="2400" b="0" i="0" u="none" strike="noStrike" cap="none" normalizeH="0" baseline="0" smtClean="0">
                          <a:ln>
                            <a:noFill/>
                          </a:ln>
                          <a:solidFill>
                            <a:schemeClr val="tx1"/>
                          </a:solidFill>
                          <a:effectLst/>
                          <a:latin typeface="新細明體" pitchFamily="18" charset="-120"/>
                          <a:ea typeface="新細明體" pitchFamily="18" charset="-120"/>
                        </a:rPr>
                        <a:t>1198</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1" lang="en-US" altLang="zh-TW" sz="2400" b="0" i="0" u="none" strike="noStrike" cap="none" normalizeH="0" baseline="0" smtClean="0">
                          <a:ln>
                            <a:noFill/>
                          </a:ln>
                          <a:solidFill>
                            <a:schemeClr val="tx1"/>
                          </a:solidFill>
                          <a:effectLst/>
                          <a:latin typeface="新細明體" pitchFamily="18" charset="-120"/>
                          <a:ea typeface="新細明體" pitchFamily="18" charset="-120"/>
                        </a:rPr>
                        <a:t>  949</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00038">
                <a:tc>
                  <a:txBody>
                    <a:bodyPr/>
                    <a:lstStyle/>
                    <a:p>
                      <a:pPr marL="0" marR="0" lvl="0" indent="0" algn="ctr"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1" lang="en-US" altLang="zh-TW" sz="2400" b="0" i="0" u="none" strike="noStrike" cap="none" normalizeH="0" baseline="0" smtClean="0">
                          <a:ln>
                            <a:noFill/>
                          </a:ln>
                          <a:solidFill>
                            <a:schemeClr val="tx1"/>
                          </a:solidFill>
                          <a:effectLst/>
                          <a:latin typeface="新細明體" pitchFamily="18" charset="-120"/>
                          <a:ea typeface="新細明體" pitchFamily="18" charset="-120"/>
                        </a:rPr>
                        <a:t>1990</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1" lang="en-US" altLang="zh-TW" sz="2400" b="0" i="0" u="none" strike="noStrike" cap="none" normalizeH="0" baseline="0" smtClean="0">
                          <a:ln>
                            <a:noFill/>
                          </a:ln>
                          <a:solidFill>
                            <a:schemeClr val="tx1"/>
                          </a:solidFill>
                          <a:effectLst/>
                          <a:latin typeface="新細明體" pitchFamily="18" charset="-120"/>
                          <a:ea typeface="新細明體" pitchFamily="18" charset="-120"/>
                        </a:rPr>
                        <a:t>  390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1" lang="en-US" altLang="zh-TW" sz="2400" b="0" i="0" u="none" strike="noStrike" cap="none" normalizeH="0" baseline="0" smtClean="0">
                          <a:ln>
                            <a:noFill/>
                          </a:ln>
                          <a:solidFill>
                            <a:schemeClr val="tx1"/>
                          </a:solidFill>
                          <a:effectLst/>
                          <a:latin typeface="新細明體" pitchFamily="18" charset="-120"/>
                          <a:ea typeface="新細明體" pitchFamily="18" charset="-120"/>
                        </a:rPr>
                        <a:t>  344</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07975">
                <a:tc>
                  <a:txBody>
                    <a:bodyPr/>
                    <a:lstStyle/>
                    <a:p>
                      <a:pPr marL="0" marR="0" lvl="0" indent="0" algn="ctr"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1" lang="en-US" altLang="zh-TW" sz="2400" b="0" i="0" u="none" strike="noStrike" cap="none" normalizeH="0" baseline="0" smtClean="0">
                          <a:ln>
                            <a:noFill/>
                          </a:ln>
                          <a:solidFill>
                            <a:schemeClr val="tx1"/>
                          </a:solidFill>
                          <a:effectLst/>
                          <a:latin typeface="新細明體" pitchFamily="18" charset="-120"/>
                          <a:ea typeface="新細明體" pitchFamily="18" charset="-120"/>
                        </a:rPr>
                        <a:t>1980</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1" lang="en-US" altLang="zh-TW" sz="2400" b="0" i="0" u="none" strike="noStrike" cap="none" normalizeH="0" baseline="0" smtClean="0">
                          <a:ln>
                            <a:noFill/>
                          </a:ln>
                          <a:solidFill>
                            <a:schemeClr val="tx1"/>
                          </a:solidFill>
                          <a:effectLst/>
                          <a:latin typeface="新細明體" pitchFamily="18" charset="-120"/>
                          <a:ea typeface="新細明體" pitchFamily="18" charset="-120"/>
                        </a:rPr>
                        <a:t>  303</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1" lang="en-US" altLang="zh-TW" sz="2400" b="0" i="0" u="none" strike="noStrike" cap="none" normalizeH="0" baseline="0" smtClean="0">
                          <a:ln>
                            <a:noFill/>
                          </a:ln>
                          <a:solidFill>
                            <a:schemeClr val="tx1"/>
                          </a:solidFill>
                          <a:effectLst/>
                          <a:latin typeface="新細明體" pitchFamily="18" charset="-120"/>
                          <a:ea typeface="新細明體" pitchFamily="18" charset="-120"/>
                        </a:rPr>
                        <a:t>  309</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307975">
                <a:tc>
                  <a:txBody>
                    <a:bodyPr/>
                    <a:lstStyle/>
                    <a:p>
                      <a:pPr marL="0" marR="0" lvl="0" indent="0" algn="ctr"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1" lang="en-US" altLang="zh-TW" sz="2400" b="0" i="0" u="none" strike="noStrike" cap="none" normalizeH="0" baseline="0" smtClean="0">
                          <a:ln>
                            <a:noFill/>
                          </a:ln>
                          <a:solidFill>
                            <a:srgbClr val="FF0066"/>
                          </a:solidFill>
                          <a:effectLst/>
                          <a:latin typeface="新細明體" pitchFamily="18" charset="-120"/>
                          <a:ea typeface="新細明體" pitchFamily="18" charset="-120"/>
                        </a:rPr>
                        <a:t>1971</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1" lang="en-US" altLang="zh-TW" sz="2400" b="0" i="0" u="none" strike="noStrike" cap="none" normalizeH="0" baseline="0" smtClean="0">
                          <a:ln>
                            <a:noFill/>
                          </a:ln>
                          <a:solidFill>
                            <a:srgbClr val="FF0066"/>
                          </a:solidFill>
                          <a:effectLst/>
                          <a:latin typeface="新細明體" pitchFamily="18" charset="-120"/>
                          <a:ea typeface="新細明體" pitchFamily="18" charset="-120"/>
                        </a:rPr>
                        <a:t>   98</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1" lang="en-US" altLang="zh-TW" sz="2400" b="0" i="0" u="none" strike="noStrike" cap="none" normalizeH="0" baseline="0" dirty="0" smtClean="0">
                          <a:ln>
                            <a:noFill/>
                          </a:ln>
                          <a:solidFill>
                            <a:srgbClr val="FF0066"/>
                          </a:solidFill>
                          <a:effectLst/>
                          <a:latin typeface="新細明體" pitchFamily="18" charset="-120"/>
                          <a:ea typeface="新細明體" pitchFamily="18" charset="-120"/>
                        </a:rPr>
                        <a:t>  117</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投影片編號版面配置區 5"/>
          <p:cNvSpPr>
            <a:spLocks noGrp="1"/>
          </p:cNvSpPr>
          <p:nvPr>
            <p:ph type="sldNum" sz="quarter" idx="12"/>
          </p:nvPr>
        </p:nvSpPr>
        <p:spPr/>
        <p:txBody>
          <a:bodyPr/>
          <a:lstStyle/>
          <a:p>
            <a:fld id="{39606659-C5B2-42A6-AA9F-5A23F41FBEFD}" type="slidenum">
              <a:rPr lang="en-US" altLang="zh-TW"/>
              <a:pPr/>
              <a:t>34</a:t>
            </a:fld>
            <a:endParaRPr lang="en-US" altLang="zh-TW"/>
          </a:p>
        </p:txBody>
      </p:sp>
      <p:sp>
        <p:nvSpPr>
          <p:cNvPr id="741378" name="Rectangle 2"/>
          <p:cNvSpPr>
            <a:spLocks noGrp="1" noChangeArrowheads="1"/>
          </p:cNvSpPr>
          <p:nvPr>
            <p:ph type="title"/>
          </p:nvPr>
        </p:nvSpPr>
        <p:spPr>
          <a:xfrm>
            <a:off x="457199" y="122238"/>
            <a:ext cx="7543801" cy="880085"/>
          </a:xfrm>
        </p:spPr>
        <p:txBody>
          <a:bodyPr/>
          <a:lstStyle/>
          <a:p>
            <a:r>
              <a:rPr lang="en-US" altLang="zh-TW" sz="4000" dirty="0" smtClean="0">
                <a:solidFill>
                  <a:srgbClr val="800080"/>
                </a:solidFill>
                <a:latin typeface="+mn-lt"/>
              </a:rPr>
              <a:t>4.6  </a:t>
            </a:r>
            <a:r>
              <a:rPr lang="zh-TW" altLang="en-US" sz="4000" dirty="0" smtClean="0">
                <a:solidFill>
                  <a:srgbClr val="800080"/>
                </a:solidFill>
                <a:latin typeface="+mn-lt"/>
                <a:ea typeface="細明體" pitchFamily="49" charset="-120"/>
              </a:rPr>
              <a:t>經濟成長</a:t>
            </a:r>
            <a:r>
              <a:rPr lang="zh-TW" altLang="en-US" sz="4000" dirty="0">
                <a:solidFill>
                  <a:srgbClr val="800080"/>
                </a:solidFill>
                <a:latin typeface="+mn-lt"/>
                <a:ea typeface="細明體" pitchFamily="49" charset="-120"/>
              </a:rPr>
              <a:t>的</a:t>
            </a:r>
            <a:r>
              <a:rPr lang="zh-TW" altLang="en-US" sz="4000" dirty="0" smtClean="0">
                <a:solidFill>
                  <a:srgbClr val="800080"/>
                </a:solidFill>
                <a:latin typeface="+mn-lt"/>
              </a:rPr>
              <a:t>宏觀指標</a:t>
            </a:r>
            <a:endParaRPr lang="zh-TW" altLang="en-US" sz="4000" dirty="0">
              <a:solidFill>
                <a:srgbClr val="800080"/>
              </a:solidFill>
              <a:latin typeface="+mn-lt"/>
            </a:endParaRPr>
          </a:p>
        </p:txBody>
      </p:sp>
      <p:sp>
        <p:nvSpPr>
          <p:cNvPr id="741379" name="Rectangle 3"/>
          <p:cNvSpPr>
            <a:spLocks noGrp="1" noChangeArrowheads="1"/>
          </p:cNvSpPr>
          <p:nvPr>
            <p:ph type="body" idx="1"/>
          </p:nvPr>
        </p:nvSpPr>
        <p:spPr>
          <a:xfrm>
            <a:off x="611188" y="1284514"/>
            <a:ext cx="7302726" cy="4651149"/>
          </a:xfrm>
        </p:spPr>
        <p:txBody>
          <a:bodyPr/>
          <a:lstStyle/>
          <a:p>
            <a:pPr marL="571500" indent="-571500">
              <a:lnSpc>
                <a:spcPct val="130000"/>
              </a:lnSpc>
              <a:buSzTx/>
              <a:buFont typeface="Wingdings" pitchFamily="2" charset="2"/>
              <a:buAutoNum type="arabicParenR"/>
            </a:pPr>
            <a:r>
              <a:rPr lang="zh-TW" altLang="en-US" sz="2800" dirty="0"/>
              <a:t>採用生產面計算的</a:t>
            </a:r>
            <a:r>
              <a:rPr lang="zh-TW" altLang="en-US" sz="2800" dirty="0">
                <a:solidFill>
                  <a:srgbClr val="FF0066"/>
                </a:solidFill>
              </a:rPr>
              <a:t>國民所得 </a:t>
            </a:r>
            <a:r>
              <a:rPr lang="en-US" altLang="zh-TW" sz="2800" dirty="0"/>
              <a:t>(GDP)</a:t>
            </a:r>
            <a:r>
              <a:rPr lang="zh-TW" altLang="en-US" sz="2800" dirty="0"/>
              <a:t>。</a:t>
            </a:r>
          </a:p>
          <a:p>
            <a:pPr marL="571500" indent="-571500">
              <a:lnSpc>
                <a:spcPct val="130000"/>
              </a:lnSpc>
              <a:buSzTx/>
              <a:buFont typeface="Wingdings" pitchFamily="2" charset="2"/>
              <a:buAutoNum type="arabicParenR"/>
            </a:pPr>
            <a:r>
              <a:rPr lang="zh-TW" altLang="en-US" sz="2800" dirty="0"/>
              <a:t>各產業的總生產指數＝生產面計算的國民所得 </a:t>
            </a:r>
            <a:r>
              <a:rPr lang="en-US" altLang="zh-TW" sz="2800" dirty="0"/>
              <a:t>(GDP)</a:t>
            </a:r>
            <a:r>
              <a:rPr lang="zh-TW" altLang="en-US" sz="2800" dirty="0"/>
              <a:t>。</a:t>
            </a:r>
          </a:p>
          <a:p>
            <a:pPr marL="839788" lvl="1" indent="-495300">
              <a:lnSpc>
                <a:spcPct val="120000"/>
              </a:lnSpc>
            </a:pPr>
            <a:r>
              <a:rPr lang="zh-TW" altLang="en-US" sz="2400" dirty="0"/>
              <a:t>不同產業的產量如何加總？</a:t>
            </a:r>
          </a:p>
          <a:p>
            <a:pPr marL="839788" lvl="1" indent="-495300">
              <a:lnSpc>
                <a:spcPct val="120000"/>
              </a:lnSpc>
            </a:pPr>
            <a:r>
              <a:rPr lang="zh-TW" altLang="en-US" sz="2400" dirty="0"/>
              <a:t>以</a:t>
            </a:r>
            <a:r>
              <a:rPr lang="zh-TW" altLang="en-US" sz="2400" dirty="0">
                <a:solidFill>
                  <a:srgbClr val="FF0066"/>
                </a:solidFill>
              </a:rPr>
              <a:t>當年價格計算</a:t>
            </a:r>
            <a:r>
              <a:rPr lang="zh-TW" altLang="en-US" sz="2400" dirty="0"/>
              <a:t>的國民所得 </a:t>
            </a:r>
            <a:r>
              <a:rPr lang="en-US" altLang="zh-TW" sz="2400" dirty="0"/>
              <a:t>(nominal GDP)</a:t>
            </a:r>
          </a:p>
          <a:p>
            <a:pPr marL="839788" lvl="1" indent="-495300">
              <a:lnSpc>
                <a:spcPct val="120000"/>
              </a:lnSpc>
            </a:pPr>
            <a:r>
              <a:rPr lang="zh-TW" altLang="en-US" sz="2400" dirty="0"/>
              <a:t>以</a:t>
            </a:r>
            <a:r>
              <a:rPr lang="zh-TW" altLang="en-US" sz="2400" dirty="0">
                <a:solidFill>
                  <a:srgbClr val="FF0066"/>
                </a:solidFill>
              </a:rPr>
              <a:t>基期價格計算</a:t>
            </a:r>
            <a:r>
              <a:rPr lang="zh-TW" altLang="en-US" sz="2400" dirty="0"/>
              <a:t>的國民所得 </a:t>
            </a:r>
            <a:r>
              <a:rPr lang="en-US" altLang="zh-TW" sz="2400" dirty="0"/>
              <a:t>(real GDP)</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投影片編號版面配置區 5"/>
          <p:cNvSpPr>
            <a:spLocks noGrp="1"/>
          </p:cNvSpPr>
          <p:nvPr>
            <p:ph type="sldNum" sz="quarter" idx="12"/>
          </p:nvPr>
        </p:nvSpPr>
        <p:spPr/>
        <p:txBody>
          <a:bodyPr/>
          <a:lstStyle/>
          <a:p>
            <a:fld id="{365D2ADD-4A79-4B31-8A9E-A1E7C2D227C6}" type="slidenum">
              <a:rPr lang="en-US" altLang="zh-TW"/>
              <a:pPr/>
              <a:t>35</a:t>
            </a:fld>
            <a:endParaRPr lang="en-US" altLang="zh-TW"/>
          </a:p>
        </p:txBody>
      </p:sp>
      <p:sp>
        <p:nvSpPr>
          <p:cNvPr id="823298" name="Rectangle 2"/>
          <p:cNvSpPr>
            <a:spLocks noGrp="1" noChangeArrowheads="1"/>
          </p:cNvSpPr>
          <p:nvPr>
            <p:ph type="title"/>
          </p:nvPr>
        </p:nvSpPr>
        <p:spPr>
          <a:xfrm>
            <a:off x="436564" y="239486"/>
            <a:ext cx="7499122" cy="783771"/>
          </a:xfrm>
        </p:spPr>
        <p:txBody>
          <a:bodyPr/>
          <a:lstStyle/>
          <a:p>
            <a:r>
              <a:rPr lang="en-US" altLang="zh-TW" sz="4000" dirty="0" smtClean="0">
                <a:solidFill>
                  <a:srgbClr val="800080"/>
                </a:solidFill>
                <a:latin typeface="+mn-lt"/>
              </a:rPr>
              <a:t>4.7  </a:t>
            </a:r>
            <a:r>
              <a:rPr lang="zh-TW" altLang="en-US" sz="4000" dirty="0">
                <a:solidFill>
                  <a:srgbClr val="800080"/>
                </a:solidFill>
                <a:latin typeface="+mn-lt"/>
              </a:rPr>
              <a:t>潛在</a:t>
            </a:r>
            <a:r>
              <a:rPr lang="en-US" altLang="zh-TW" sz="4000" dirty="0">
                <a:solidFill>
                  <a:srgbClr val="800080"/>
                </a:solidFill>
                <a:latin typeface="+mn-lt"/>
              </a:rPr>
              <a:t>GDP </a:t>
            </a:r>
            <a:r>
              <a:rPr lang="zh-TW" altLang="en-US" sz="4000" dirty="0">
                <a:solidFill>
                  <a:srgbClr val="800080"/>
                </a:solidFill>
                <a:latin typeface="+mn-lt"/>
              </a:rPr>
              <a:t>（潛在總產出）</a:t>
            </a:r>
          </a:p>
        </p:txBody>
      </p:sp>
      <p:sp>
        <p:nvSpPr>
          <p:cNvPr id="823299" name="Rectangle 3"/>
          <p:cNvSpPr>
            <a:spLocks noGrp="1" noChangeArrowheads="1"/>
          </p:cNvSpPr>
          <p:nvPr>
            <p:ph type="body" idx="1"/>
          </p:nvPr>
        </p:nvSpPr>
        <p:spPr>
          <a:xfrm>
            <a:off x="524107" y="1197429"/>
            <a:ext cx="7324494" cy="4808085"/>
          </a:xfrm>
        </p:spPr>
        <p:txBody>
          <a:bodyPr/>
          <a:lstStyle/>
          <a:p>
            <a:pPr marL="571500" indent="-571500">
              <a:lnSpc>
                <a:spcPct val="120000"/>
              </a:lnSpc>
            </a:pPr>
            <a:r>
              <a:rPr lang="zh-TW" altLang="en-US" sz="2800" dirty="0" smtClean="0"/>
              <a:t>想像社會是一家大工廠 （列寧）：總合</a:t>
            </a:r>
            <a:r>
              <a:rPr lang="zh-TW" altLang="en-US" sz="2800" dirty="0"/>
              <a:t>生產</a:t>
            </a:r>
            <a:r>
              <a:rPr lang="zh-TW" altLang="en-US" sz="2800" dirty="0" smtClean="0"/>
              <a:t>函數。</a:t>
            </a:r>
            <a:endParaRPr lang="en-US" altLang="zh-TW" sz="2800" dirty="0" smtClean="0"/>
          </a:p>
          <a:p>
            <a:pPr marL="920750" lvl="1" indent="-571500">
              <a:lnSpc>
                <a:spcPct val="120000"/>
              </a:lnSpc>
            </a:pPr>
            <a:r>
              <a:rPr lang="en-US" altLang="zh-TW" sz="2400" dirty="0" smtClean="0"/>
              <a:t>Y</a:t>
            </a:r>
            <a:r>
              <a:rPr lang="zh-TW" altLang="en-US" sz="2400" dirty="0"/>
              <a:t>＝</a:t>
            </a:r>
            <a:r>
              <a:rPr lang="en-US" altLang="zh-TW" sz="2400" dirty="0"/>
              <a:t>F</a:t>
            </a:r>
            <a:r>
              <a:rPr lang="en-US" altLang="zh-TW" sz="2400" dirty="0" smtClean="0"/>
              <a:t>(</a:t>
            </a:r>
            <a:r>
              <a:rPr lang="zh-TW" altLang="en-US" sz="2400" dirty="0" smtClean="0"/>
              <a:t>勞力</a:t>
            </a:r>
            <a:r>
              <a:rPr lang="en-US" altLang="zh-TW" sz="2400" dirty="0" smtClean="0"/>
              <a:t>, </a:t>
            </a:r>
            <a:r>
              <a:rPr lang="zh-TW" altLang="en-US" sz="2400" dirty="0" smtClean="0"/>
              <a:t>資本</a:t>
            </a:r>
            <a:r>
              <a:rPr lang="en-US" altLang="zh-TW" sz="2400" dirty="0" smtClean="0"/>
              <a:t>, </a:t>
            </a:r>
            <a:r>
              <a:rPr lang="zh-TW" altLang="en-US" sz="2400" dirty="0" smtClean="0"/>
              <a:t>土地</a:t>
            </a:r>
            <a:r>
              <a:rPr lang="en-US" altLang="zh-TW" sz="2400" dirty="0" smtClean="0"/>
              <a:t>, </a:t>
            </a:r>
            <a:r>
              <a:rPr lang="zh-TW" altLang="en-US" sz="2400" dirty="0" smtClean="0"/>
              <a:t>創業家精神，政府</a:t>
            </a:r>
            <a:r>
              <a:rPr lang="en-US" altLang="zh-TW" sz="2400" dirty="0" smtClean="0"/>
              <a:t>)</a:t>
            </a:r>
            <a:endParaRPr lang="zh-TW" altLang="en-US" sz="2400" dirty="0"/>
          </a:p>
          <a:p>
            <a:pPr marL="490538" indent="-495300">
              <a:lnSpc>
                <a:spcPct val="120000"/>
              </a:lnSpc>
            </a:pPr>
            <a:r>
              <a:rPr lang="zh-TW" altLang="en-US" sz="2800" dirty="0" smtClean="0">
                <a:solidFill>
                  <a:srgbClr val="800080"/>
                </a:solidFill>
              </a:rPr>
              <a:t>潛在總產出：</a:t>
            </a:r>
            <a:r>
              <a:rPr lang="zh-TW" altLang="en-US" sz="2800" dirty="0" smtClean="0"/>
              <a:t>理論上的最大</a:t>
            </a:r>
            <a:r>
              <a:rPr lang="zh-TW" altLang="en-US" sz="2800" dirty="0"/>
              <a:t>可能</a:t>
            </a:r>
            <a:r>
              <a:rPr lang="zh-TW" altLang="en-US" sz="2800" dirty="0" smtClean="0"/>
              <a:t>產出。</a:t>
            </a:r>
            <a:endParaRPr lang="en-US" altLang="zh-TW" sz="2800" dirty="0" smtClean="0"/>
          </a:p>
          <a:p>
            <a:pPr marL="839788" lvl="1" indent="-495300">
              <a:lnSpc>
                <a:spcPct val="120000"/>
              </a:lnSpc>
            </a:pPr>
            <a:r>
              <a:rPr lang="en-US" altLang="zh-TW" sz="2400" dirty="0" smtClean="0"/>
              <a:t> </a:t>
            </a:r>
            <a:r>
              <a:rPr lang="zh-TW" altLang="en-US" sz="2400" dirty="0"/>
              <a:t>生產要素都在充分就業下</a:t>
            </a:r>
            <a:r>
              <a:rPr lang="zh-TW" altLang="en-US" sz="2400" dirty="0" smtClean="0"/>
              <a:t>。</a:t>
            </a:r>
            <a:endParaRPr lang="zh-TW" altLang="en-US" sz="2400" dirty="0"/>
          </a:p>
          <a:p>
            <a:pPr marL="839788" lvl="1" indent="-495300">
              <a:lnSpc>
                <a:spcPct val="120000"/>
              </a:lnSpc>
            </a:pPr>
            <a:r>
              <a:rPr lang="zh-TW" altLang="en-US" sz="2400" dirty="0" smtClean="0"/>
              <a:t>何謂勞力、資本、土地的</a:t>
            </a:r>
            <a:r>
              <a:rPr lang="zh-TW" altLang="en-US" sz="2400" dirty="0"/>
              <a:t>充分就業？</a:t>
            </a:r>
          </a:p>
          <a:p>
            <a:pPr marL="839788" lvl="1" indent="-495300">
              <a:lnSpc>
                <a:spcPct val="120000"/>
              </a:lnSpc>
            </a:pPr>
            <a:r>
              <a:rPr lang="zh-TW" altLang="en-US" sz="2400" dirty="0" smtClean="0"/>
              <a:t>何謂企業家精神、政府的</a:t>
            </a:r>
            <a:r>
              <a:rPr lang="zh-TW" altLang="en-US" sz="2400" dirty="0"/>
              <a:t>充分就業</a:t>
            </a:r>
            <a:r>
              <a:rPr lang="zh-TW" altLang="en-US" sz="2400" dirty="0" smtClean="0"/>
              <a:t>？</a:t>
            </a:r>
            <a:endParaRPr lang="zh-TW" altLang="en-US" sz="2400" dirty="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投影片編號版面配置區 6"/>
          <p:cNvSpPr>
            <a:spLocks noGrp="1"/>
          </p:cNvSpPr>
          <p:nvPr>
            <p:ph type="sldNum" sz="quarter" idx="12"/>
          </p:nvPr>
        </p:nvSpPr>
        <p:spPr/>
        <p:txBody>
          <a:bodyPr/>
          <a:lstStyle/>
          <a:p>
            <a:fld id="{D6BFBC3B-82C4-4B16-85D6-4A4F98067B8E}" type="slidenum">
              <a:rPr lang="en-US" altLang="zh-TW"/>
              <a:pPr/>
              <a:t>36</a:t>
            </a:fld>
            <a:endParaRPr lang="en-US" altLang="zh-TW"/>
          </a:p>
        </p:txBody>
      </p:sp>
      <p:sp>
        <p:nvSpPr>
          <p:cNvPr id="794626" name="Rectangle 2"/>
          <p:cNvSpPr>
            <a:spLocks noGrp="1" noChangeArrowheads="1"/>
          </p:cNvSpPr>
          <p:nvPr>
            <p:ph type="title"/>
          </p:nvPr>
        </p:nvSpPr>
        <p:spPr>
          <a:xfrm>
            <a:off x="457200" y="122238"/>
            <a:ext cx="7473461" cy="950424"/>
          </a:xfrm>
        </p:spPr>
        <p:txBody>
          <a:bodyPr/>
          <a:lstStyle/>
          <a:p>
            <a:r>
              <a:rPr lang="en-US" altLang="zh-TW" sz="4000" dirty="0" smtClean="0">
                <a:solidFill>
                  <a:srgbClr val="800080"/>
                </a:solidFill>
                <a:latin typeface="+mn-lt"/>
              </a:rPr>
              <a:t>4.8  </a:t>
            </a:r>
            <a:r>
              <a:rPr lang="zh-TW" altLang="en-US" sz="4000" dirty="0" smtClean="0">
                <a:solidFill>
                  <a:srgbClr val="800080"/>
                </a:solidFill>
                <a:latin typeface="+mn-lt"/>
                <a:ea typeface="細明體" pitchFamily="49" charset="-120"/>
              </a:rPr>
              <a:t>經濟成長</a:t>
            </a:r>
            <a:r>
              <a:rPr lang="zh-TW" altLang="en-US" sz="4000" dirty="0">
                <a:solidFill>
                  <a:srgbClr val="800080"/>
                </a:solidFill>
                <a:latin typeface="+mn-lt"/>
                <a:ea typeface="細明體" pitchFamily="49" charset="-120"/>
              </a:rPr>
              <a:t>的</a:t>
            </a:r>
            <a:r>
              <a:rPr lang="zh-TW" altLang="en-US" sz="4000" dirty="0" smtClean="0">
                <a:solidFill>
                  <a:srgbClr val="800080"/>
                </a:solidFill>
                <a:latin typeface="+mn-lt"/>
              </a:rPr>
              <a:t>微觀指標</a:t>
            </a:r>
            <a:endParaRPr lang="zh-TW" altLang="en-US" sz="4000" dirty="0">
              <a:solidFill>
                <a:srgbClr val="800080"/>
              </a:solidFill>
              <a:latin typeface="+mn-lt"/>
            </a:endParaRPr>
          </a:p>
        </p:txBody>
      </p:sp>
      <p:sp>
        <p:nvSpPr>
          <p:cNvPr id="794627" name="Rectangle 3"/>
          <p:cNvSpPr>
            <a:spLocks noGrp="1" noChangeArrowheads="1"/>
          </p:cNvSpPr>
          <p:nvPr>
            <p:ph type="body" sz="half" idx="1"/>
          </p:nvPr>
        </p:nvSpPr>
        <p:spPr>
          <a:xfrm>
            <a:off x="825499" y="1247776"/>
            <a:ext cx="7872451" cy="2967386"/>
          </a:xfrm>
        </p:spPr>
        <p:txBody>
          <a:bodyPr/>
          <a:lstStyle/>
          <a:p>
            <a:pPr marL="495300" indent="-495300"/>
            <a:r>
              <a:rPr lang="zh-TW" altLang="en-US" sz="2800" dirty="0">
                <a:solidFill>
                  <a:srgbClr val="800080"/>
                </a:solidFill>
                <a:latin typeface="新細明體" pitchFamily="18" charset="-120"/>
              </a:rPr>
              <a:t>微觀衡量指標</a:t>
            </a:r>
            <a:r>
              <a:rPr lang="en-US" altLang="zh-TW" sz="2800" dirty="0">
                <a:solidFill>
                  <a:srgbClr val="800080"/>
                </a:solidFill>
                <a:latin typeface="新細明體" pitchFamily="18" charset="-120"/>
              </a:rPr>
              <a:t>=</a:t>
            </a:r>
            <a:r>
              <a:rPr lang="zh-TW" altLang="en-US" sz="2800" dirty="0">
                <a:latin typeface="新細明體" pitchFamily="18" charset="-120"/>
              </a:rPr>
              <a:t>採用各產業的生產指數。</a:t>
            </a:r>
          </a:p>
          <a:p>
            <a:pPr marL="495300" indent="-495300"/>
            <a:r>
              <a:rPr lang="zh-TW" altLang="en-US" sz="2800" dirty="0">
                <a:latin typeface="新細明體" pitchFamily="18" charset="-120"/>
              </a:rPr>
              <a:t>各產業的生產指數： </a:t>
            </a:r>
          </a:p>
          <a:p>
            <a:pPr marL="763588" lvl="1" indent="-419100">
              <a:buClr>
                <a:srgbClr val="0000FF"/>
              </a:buClr>
              <a:buSzTx/>
              <a:buFont typeface="Wingdings" pitchFamily="2" charset="2"/>
              <a:buAutoNum type="circleNumWdWhitePlain"/>
            </a:pPr>
            <a:r>
              <a:rPr lang="zh-TW" altLang="en-US" sz="2400" dirty="0">
                <a:latin typeface="新細明體" pitchFamily="18" charset="-120"/>
              </a:rPr>
              <a:t>選訂</a:t>
            </a:r>
            <a:r>
              <a:rPr lang="zh-TW" altLang="en-US" sz="2400" dirty="0">
                <a:solidFill>
                  <a:srgbClr val="0000FF"/>
                </a:solidFill>
                <a:latin typeface="新細明體" pitchFamily="18" charset="-120"/>
              </a:rPr>
              <a:t>基期</a:t>
            </a:r>
            <a:r>
              <a:rPr lang="zh-TW" altLang="en-US" sz="2400" dirty="0">
                <a:latin typeface="新細明體" pitchFamily="18" charset="-120"/>
              </a:rPr>
              <a:t>，如</a:t>
            </a:r>
            <a:r>
              <a:rPr lang="en-US" altLang="zh-TW" sz="2400" dirty="0">
                <a:latin typeface="新細明體" pitchFamily="18" charset="-120"/>
              </a:rPr>
              <a:t>1980</a:t>
            </a:r>
            <a:r>
              <a:rPr lang="zh-TW" altLang="en-US" sz="2400" dirty="0">
                <a:latin typeface="新細明體" pitchFamily="18" charset="-120"/>
              </a:rPr>
              <a:t>年，令基期指數</a:t>
            </a:r>
            <a:r>
              <a:rPr lang="en-US" altLang="zh-TW" sz="2400" dirty="0">
                <a:latin typeface="新細明體" pitchFamily="18" charset="-120"/>
              </a:rPr>
              <a:t>=100</a:t>
            </a:r>
            <a:r>
              <a:rPr lang="zh-TW" altLang="en-US" sz="2400" dirty="0">
                <a:latin typeface="新細明體" pitchFamily="18" charset="-120"/>
              </a:rPr>
              <a:t>。</a:t>
            </a:r>
          </a:p>
          <a:p>
            <a:pPr marL="763588" lvl="1" indent="-419100">
              <a:buClr>
                <a:srgbClr val="0000FF"/>
              </a:buClr>
              <a:buSzTx/>
              <a:buFont typeface="Wingdings" pitchFamily="2" charset="2"/>
              <a:buAutoNum type="circleNumWdWhitePlain"/>
            </a:pPr>
            <a:r>
              <a:rPr lang="zh-TW" altLang="en-US" sz="2400" dirty="0">
                <a:latin typeface="新細明體" pitchFamily="18" charset="-120"/>
              </a:rPr>
              <a:t>計算</a:t>
            </a:r>
            <a:r>
              <a:rPr lang="zh-TW" altLang="en-US" sz="2400" dirty="0">
                <a:solidFill>
                  <a:srgbClr val="0000FF"/>
                </a:solidFill>
                <a:latin typeface="新細明體" pitchFamily="18" charset="-120"/>
              </a:rPr>
              <a:t>當期指數</a:t>
            </a:r>
            <a:r>
              <a:rPr lang="en-US" altLang="zh-TW" sz="2400" dirty="0">
                <a:latin typeface="新細明體" pitchFamily="18" charset="-120"/>
              </a:rPr>
              <a:t>=</a:t>
            </a:r>
            <a:r>
              <a:rPr lang="zh-TW" altLang="en-US" sz="2400" dirty="0">
                <a:latin typeface="新細明體" pitchFamily="18" charset="-120"/>
              </a:rPr>
              <a:t>當期產量</a:t>
            </a:r>
            <a:r>
              <a:rPr lang="en-US" altLang="zh-TW" sz="2400" dirty="0">
                <a:latin typeface="新細明體" pitchFamily="18" charset="-120"/>
              </a:rPr>
              <a:t>/</a:t>
            </a:r>
            <a:r>
              <a:rPr lang="zh-TW" altLang="en-US" sz="2400" dirty="0">
                <a:latin typeface="新細明體" pitchFamily="18" charset="-120"/>
              </a:rPr>
              <a:t>基期產量 </a:t>
            </a:r>
            <a:r>
              <a:rPr lang="en-US" altLang="zh-TW" sz="2400" dirty="0">
                <a:latin typeface="新細明體" pitchFamily="18" charset="-120"/>
              </a:rPr>
              <a:t>x 100%</a:t>
            </a:r>
          </a:p>
          <a:p>
            <a:pPr marL="1093788" lvl="2" indent="-400050"/>
            <a:r>
              <a:rPr lang="zh-TW" altLang="en-US" sz="2400" dirty="0">
                <a:latin typeface="新細明體" pitchFamily="18" charset="-120"/>
              </a:rPr>
              <a:t>如何衡量產量？如何加總出產量？</a:t>
            </a:r>
          </a:p>
          <a:p>
            <a:pPr marL="1093788" lvl="2" indent="-400050"/>
            <a:r>
              <a:rPr lang="zh-TW" altLang="en-US" sz="2400" dirty="0">
                <a:latin typeface="新細明體" pitchFamily="18" charset="-120"/>
              </a:rPr>
              <a:t>產量＝產值</a:t>
            </a:r>
            <a:r>
              <a:rPr lang="en-US" altLang="zh-TW" sz="2400" dirty="0">
                <a:latin typeface="新細明體" pitchFamily="18" charset="-120"/>
              </a:rPr>
              <a:t>/</a:t>
            </a:r>
            <a:r>
              <a:rPr lang="zh-TW" altLang="en-US" sz="2400" dirty="0">
                <a:latin typeface="新細明體" pitchFamily="18" charset="-120"/>
              </a:rPr>
              <a:t>平均價格</a:t>
            </a:r>
          </a:p>
        </p:txBody>
      </p:sp>
      <p:sp>
        <p:nvSpPr>
          <p:cNvPr id="5" name="矩形 4"/>
          <p:cNvSpPr/>
          <p:nvPr/>
        </p:nvSpPr>
        <p:spPr>
          <a:xfrm>
            <a:off x="956396" y="4106847"/>
            <a:ext cx="4515980" cy="525978"/>
          </a:xfrm>
          <a:prstGeom prst="rect">
            <a:avLst/>
          </a:prstGeom>
        </p:spPr>
        <p:txBody>
          <a:bodyPr wrap="none">
            <a:spAutoFit/>
          </a:bodyPr>
          <a:lstStyle/>
          <a:p>
            <a:pPr marL="495300" indent="-495300">
              <a:lnSpc>
                <a:spcPct val="130000"/>
              </a:lnSpc>
            </a:pPr>
            <a:r>
              <a:rPr lang="zh-TW" altLang="en-US" sz="2400" b="1" dirty="0" smtClean="0">
                <a:latin typeface="新細明體" pitchFamily="18" charset="-120"/>
              </a:rPr>
              <a:t>行政院主計處公布： </a:t>
            </a:r>
            <a:r>
              <a:rPr lang="en-US" altLang="zh-TW" sz="2400" b="1" dirty="0" smtClean="0">
                <a:latin typeface="新細明體" pitchFamily="18" charset="-120"/>
              </a:rPr>
              <a:t>2010</a:t>
            </a:r>
            <a:r>
              <a:rPr lang="zh-TW" altLang="en-US" sz="2400" b="1" dirty="0" smtClean="0">
                <a:latin typeface="新細明體" pitchFamily="18" charset="-120"/>
              </a:rPr>
              <a:t>年</a:t>
            </a:r>
            <a:r>
              <a:rPr lang="en-US" altLang="zh-TW" sz="2400" b="1" dirty="0" smtClean="0">
                <a:latin typeface="新細明體" pitchFamily="18" charset="-120"/>
              </a:rPr>
              <a:t>10</a:t>
            </a:r>
            <a:r>
              <a:rPr lang="zh-TW" altLang="en-US" sz="2400" b="1" dirty="0" smtClean="0">
                <a:latin typeface="新細明體" pitchFamily="18" charset="-120"/>
              </a:rPr>
              <a:t>月</a:t>
            </a:r>
            <a:endParaRPr lang="zh-TW" altLang="en-US" sz="2400" b="1" dirty="0">
              <a:latin typeface="新細明體" pitchFamily="18" charset="-120"/>
            </a:endParaRPr>
          </a:p>
        </p:txBody>
      </p:sp>
      <p:graphicFrame>
        <p:nvGraphicFramePr>
          <p:cNvPr id="6" name="Group 46"/>
          <p:cNvGraphicFramePr>
            <a:graphicFrameLocks noGrp="1"/>
          </p:cNvGraphicFramePr>
          <p:nvPr>
            <p:ph sz="half" idx="2"/>
          </p:nvPr>
        </p:nvGraphicFramePr>
        <p:xfrm>
          <a:off x="1819314" y="4683511"/>
          <a:ext cx="5908480" cy="1828800"/>
        </p:xfrm>
        <a:graphic>
          <a:graphicData uri="http://schemas.openxmlformats.org/drawingml/2006/table">
            <a:tbl>
              <a:tblPr/>
              <a:tblGrid>
                <a:gridCol w="4073844"/>
                <a:gridCol w="1834636"/>
              </a:tblGrid>
              <a:tr h="398463">
                <a:tc>
                  <a:txBody>
                    <a:bodyPr/>
                    <a:lstStyle/>
                    <a:p>
                      <a:pPr marL="495300" marR="0" lvl="0" indent="-495300" algn="l" defTabSz="914400" rtl="0" eaLnBrk="1" fontAlgn="base" latinLnBrk="0" hangingPunct="1">
                        <a:lnSpc>
                          <a:spcPct val="100000"/>
                        </a:lnSpc>
                        <a:spcBef>
                          <a:spcPct val="0"/>
                        </a:spcBef>
                        <a:spcAft>
                          <a:spcPct val="0"/>
                        </a:spcAft>
                        <a:buClrTx/>
                        <a:buSzTx/>
                        <a:buFontTx/>
                        <a:buNone/>
                        <a:tabLst/>
                      </a:pPr>
                      <a:r>
                        <a:rPr kumimoji="1" lang="zh-TW" altLang="en-US" sz="2400" b="0" i="0" u="none" strike="noStrike" cap="none" normalizeH="0" baseline="0" dirty="0" smtClean="0">
                          <a:ln>
                            <a:noFill/>
                          </a:ln>
                          <a:solidFill>
                            <a:schemeClr val="tx1"/>
                          </a:solidFill>
                          <a:effectLst/>
                          <a:latin typeface="新細明體" pitchFamily="18" charset="-120"/>
                          <a:ea typeface="新細明體" pitchFamily="18" charset="-120"/>
                        </a:rPr>
                        <a:t>工業生產指數 </a:t>
                      </a:r>
                      <a:r>
                        <a:rPr kumimoji="1" lang="en-US" altLang="zh-TW" sz="2400" b="0" i="0" u="none" strike="noStrike" cap="none" normalizeH="0" baseline="0" dirty="0" smtClean="0">
                          <a:ln>
                            <a:noFill/>
                          </a:ln>
                          <a:solidFill>
                            <a:schemeClr val="tx1"/>
                          </a:solidFill>
                          <a:effectLst/>
                          <a:latin typeface="新細明體" pitchFamily="18" charset="-120"/>
                          <a:ea typeface="新細明體" pitchFamily="18" charset="-120"/>
                        </a:rPr>
                        <a:t>(2006=100) </a:t>
                      </a:r>
                    </a:p>
                  </a:txBody>
                  <a:tcPr anchor="ctr" horzOverflow="overflow">
                    <a:lnL cap="flat">
                      <a:noFill/>
                    </a:lnL>
                    <a:lnR>
                      <a:noFill/>
                    </a:lnR>
                    <a:lnT cap="flat">
                      <a:noFill/>
                    </a:lnT>
                    <a:lnB>
                      <a:noFill/>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1" lang="en-US" altLang="zh-TW" sz="2400" b="0" i="0" u="none" strike="noStrike" cap="none" normalizeH="0" baseline="0" smtClean="0">
                          <a:ln>
                            <a:noFill/>
                          </a:ln>
                          <a:solidFill>
                            <a:schemeClr val="tx1"/>
                          </a:solidFill>
                          <a:effectLst/>
                          <a:latin typeface="新細明體" pitchFamily="18" charset="-120"/>
                          <a:ea typeface="新細明體" pitchFamily="18" charset="-120"/>
                        </a:rPr>
                        <a:t>126.37</a:t>
                      </a:r>
                    </a:p>
                  </a:txBody>
                  <a:tcPr anchor="ctr" horzOverflow="overflow">
                    <a:lnL>
                      <a:noFill/>
                    </a:lnL>
                    <a:lnR cap="flat">
                      <a:noFill/>
                    </a:lnR>
                    <a:lnT cap="flat">
                      <a:noFill/>
                    </a:lnT>
                    <a:lnB>
                      <a:noFill/>
                    </a:lnB>
                    <a:lnTlToBr>
                      <a:noFill/>
                    </a:lnTlToBr>
                    <a:lnBlToTr>
                      <a:noFill/>
                    </a:lnBlToTr>
                    <a:noFill/>
                  </a:tcPr>
                </a:tc>
              </a:tr>
              <a:tr h="398463">
                <a:tc>
                  <a:txBody>
                    <a:bodyPr/>
                    <a:lstStyle/>
                    <a:p>
                      <a:pPr marL="692150" marR="0" lvl="1" indent="-347663" algn="l" defTabSz="914400" rtl="0" eaLnBrk="1" fontAlgn="base" latinLnBrk="0" hangingPunct="1">
                        <a:lnSpc>
                          <a:spcPct val="100000"/>
                        </a:lnSpc>
                        <a:spcBef>
                          <a:spcPct val="0"/>
                        </a:spcBef>
                        <a:spcAft>
                          <a:spcPct val="0"/>
                        </a:spcAft>
                        <a:buClrTx/>
                        <a:buSzTx/>
                        <a:buFontTx/>
                        <a:buChar char="•"/>
                        <a:tabLst/>
                      </a:pPr>
                      <a:r>
                        <a:rPr kumimoji="1" lang="zh-TW" altLang="en-US" sz="2400" b="0" i="0" u="none" strike="noStrike" cap="none" normalizeH="0" baseline="0" dirty="0" smtClean="0">
                          <a:ln>
                            <a:noFill/>
                          </a:ln>
                          <a:solidFill>
                            <a:schemeClr val="tx1"/>
                          </a:solidFill>
                          <a:effectLst/>
                          <a:latin typeface="新細明體" pitchFamily="18" charset="-120"/>
                          <a:ea typeface="新細明體" pitchFamily="18" charset="-120"/>
                        </a:rPr>
                        <a:t>工業生產指數年增率   </a:t>
                      </a:r>
                    </a:p>
                  </a:txBody>
                  <a:tcPr anchor="ctr" horzOverflow="overflow">
                    <a:lnL cap="flat">
                      <a:noFill/>
                    </a:lnL>
                    <a:lnR>
                      <a:noFill/>
                    </a:lnR>
                    <a:lnT>
                      <a:noFill/>
                    </a:lnT>
                    <a:lnB>
                      <a:noFill/>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1" lang="en-US" altLang="zh-TW" sz="2400" b="0" i="0" u="none" strike="noStrike" cap="none" normalizeH="0" baseline="0" smtClean="0">
                          <a:ln>
                            <a:noFill/>
                          </a:ln>
                          <a:solidFill>
                            <a:schemeClr val="tx1"/>
                          </a:solidFill>
                          <a:effectLst/>
                          <a:latin typeface="新細明體" pitchFamily="18" charset="-120"/>
                          <a:ea typeface="新細明體" pitchFamily="18" charset="-120"/>
                        </a:rPr>
                        <a:t>  14.4%</a:t>
                      </a:r>
                    </a:p>
                  </a:txBody>
                  <a:tcPr anchor="ctr" horzOverflow="overflow">
                    <a:lnL>
                      <a:noFill/>
                    </a:lnL>
                    <a:lnR cap="flat">
                      <a:noFill/>
                    </a:lnR>
                    <a:lnT>
                      <a:noFill/>
                    </a:lnT>
                    <a:lnB>
                      <a:noFill/>
                    </a:lnB>
                    <a:lnTlToBr>
                      <a:noFill/>
                    </a:lnTlToBr>
                    <a:lnBlToTr>
                      <a:noFill/>
                    </a:lnBlToTr>
                    <a:noFill/>
                  </a:tcPr>
                </a:tc>
              </a:tr>
              <a:tr h="398463">
                <a:tc>
                  <a:txBody>
                    <a:bodyPr/>
                    <a:lstStyle/>
                    <a:p>
                      <a:pPr marL="495300" marR="0" lvl="0" indent="-495300" algn="l" defTabSz="914400" rtl="0" eaLnBrk="1" fontAlgn="base" latinLnBrk="0" hangingPunct="1">
                        <a:lnSpc>
                          <a:spcPct val="100000"/>
                        </a:lnSpc>
                        <a:spcBef>
                          <a:spcPct val="0"/>
                        </a:spcBef>
                        <a:spcAft>
                          <a:spcPct val="0"/>
                        </a:spcAft>
                        <a:buClrTx/>
                        <a:buSzTx/>
                        <a:buFontTx/>
                        <a:buNone/>
                        <a:tabLst/>
                      </a:pPr>
                      <a:r>
                        <a:rPr kumimoji="1" lang="zh-TW" altLang="en-US" sz="2400" b="0" i="0" u="none" strike="noStrike" cap="none" normalizeH="0" baseline="0" dirty="0" smtClean="0">
                          <a:ln>
                            <a:noFill/>
                          </a:ln>
                          <a:solidFill>
                            <a:schemeClr val="tx1"/>
                          </a:solidFill>
                          <a:effectLst/>
                          <a:latin typeface="新細明體" pitchFamily="18" charset="-120"/>
                          <a:ea typeface="新細明體" pitchFamily="18" charset="-120"/>
                        </a:rPr>
                        <a:t>製造業生產指數 </a:t>
                      </a:r>
                      <a:r>
                        <a:rPr kumimoji="1" lang="en-US" altLang="zh-TW" sz="2400" b="0" i="0" u="none" strike="noStrike" cap="none" normalizeH="0" baseline="0" dirty="0" smtClean="0">
                          <a:ln>
                            <a:noFill/>
                          </a:ln>
                          <a:solidFill>
                            <a:schemeClr val="tx1"/>
                          </a:solidFill>
                          <a:effectLst/>
                          <a:latin typeface="新細明體" pitchFamily="18" charset="-120"/>
                          <a:ea typeface="新細明體" pitchFamily="18" charset="-120"/>
                        </a:rPr>
                        <a:t>(2006=100) </a:t>
                      </a:r>
                    </a:p>
                  </a:txBody>
                  <a:tcPr anchor="ctr" horzOverflow="overflow">
                    <a:lnL cap="flat">
                      <a:noFill/>
                    </a:lnL>
                    <a:lnR>
                      <a:noFill/>
                    </a:lnR>
                    <a:lnT>
                      <a:noFill/>
                    </a:lnT>
                    <a:lnB>
                      <a:noFill/>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1" lang="en-US" altLang="zh-TW" sz="2400" b="0" i="0" u="none" strike="noStrike" cap="none" normalizeH="0" baseline="0" smtClean="0">
                          <a:ln>
                            <a:noFill/>
                          </a:ln>
                          <a:solidFill>
                            <a:schemeClr val="tx1"/>
                          </a:solidFill>
                          <a:effectLst/>
                          <a:latin typeface="新細明體" pitchFamily="18" charset="-120"/>
                          <a:ea typeface="新細明體" pitchFamily="18" charset="-120"/>
                        </a:rPr>
                        <a:t>129.33</a:t>
                      </a:r>
                    </a:p>
                  </a:txBody>
                  <a:tcPr anchor="ctr" horzOverflow="overflow">
                    <a:lnL>
                      <a:noFill/>
                    </a:lnL>
                    <a:lnR cap="flat">
                      <a:noFill/>
                    </a:lnR>
                    <a:lnT>
                      <a:noFill/>
                    </a:lnT>
                    <a:lnB>
                      <a:noFill/>
                    </a:lnB>
                    <a:lnTlToBr>
                      <a:noFill/>
                    </a:lnTlToBr>
                    <a:lnBlToTr>
                      <a:noFill/>
                    </a:lnBlToTr>
                    <a:noFill/>
                  </a:tcPr>
                </a:tc>
              </a:tr>
              <a:tr h="398463">
                <a:tc>
                  <a:txBody>
                    <a:bodyPr/>
                    <a:lstStyle/>
                    <a:p>
                      <a:pPr marL="692150" marR="0" lvl="1" indent="-347663" algn="l" defTabSz="914400" rtl="0" eaLnBrk="1" fontAlgn="base" latinLnBrk="0" hangingPunct="1">
                        <a:lnSpc>
                          <a:spcPct val="100000"/>
                        </a:lnSpc>
                        <a:spcBef>
                          <a:spcPct val="0"/>
                        </a:spcBef>
                        <a:spcAft>
                          <a:spcPct val="0"/>
                        </a:spcAft>
                        <a:buClrTx/>
                        <a:buSzTx/>
                        <a:buFontTx/>
                        <a:buChar char="•"/>
                        <a:tabLst/>
                      </a:pPr>
                      <a:r>
                        <a:rPr kumimoji="1" lang="zh-TW" altLang="en-US" sz="2400" b="0" i="0" u="none" strike="noStrike" cap="none" normalizeH="0" baseline="0" smtClean="0">
                          <a:ln>
                            <a:noFill/>
                          </a:ln>
                          <a:solidFill>
                            <a:schemeClr val="tx1"/>
                          </a:solidFill>
                          <a:effectLst/>
                          <a:latin typeface="新細明體" pitchFamily="18" charset="-120"/>
                          <a:ea typeface="新細明體" pitchFamily="18" charset="-120"/>
                        </a:rPr>
                        <a:t>製造業生產指數年增率   </a:t>
                      </a:r>
                    </a:p>
                  </a:txBody>
                  <a:tcPr anchor="ctr" horzOverflow="overflow">
                    <a:lnL cap="flat">
                      <a:noFill/>
                    </a:lnL>
                    <a:lnR>
                      <a:noFill/>
                    </a:lnR>
                    <a:lnT>
                      <a:noFill/>
                    </a:lnT>
                    <a:lnB cap="flat">
                      <a:noFill/>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1" lang="en-US" altLang="zh-TW" sz="2400" b="0" i="0" u="none" strike="noStrike" cap="none" normalizeH="0" baseline="0" dirty="0" smtClean="0">
                          <a:ln>
                            <a:noFill/>
                          </a:ln>
                          <a:solidFill>
                            <a:schemeClr val="tx1"/>
                          </a:solidFill>
                          <a:effectLst/>
                          <a:latin typeface="新細明體" pitchFamily="18" charset="-120"/>
                          <a:ea typeface="新細明體" pitchFamily="18" charset="-120"/>
                        </a:rPr>
                        <a:t>  15.3 %</a:t>
                      </a:r>
                    </a:p>
                  </a:txBody>
                  <a:tcPr anchor="ctr" horzOverflow="overflow">
                    <a:lnL>
                      <a:noFill/>
                    </a:lnL>
                    <a:lnR cap="flat">
                      <a:noFill/>
                    </a:lnR>
                    <a:lnT>
                      <a:noFill/>
                    </a:lnT>
                    <a:lnB cap="flat">
                      <a:noFill/>
                    </a:lnB>
                    <a:lnTlToBr>
                      <a:noFill/>
                    </a:lnTlToBr>
                    <a:lnBlToTr>
                      <a:noFill/>
                    </a:lnBlToTr>
                    <a:noFill/>
                  </a:tcPr>
                </a:tc>
              </a:tr>
            </a:tbl>
          </a:graphicData>
        </a:graphic>
      </p:graphicFrame>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7"/>
          <p:cNvSpPr>
            <a:spLocks noGrp="1" noChangeArrowheads="1"/>
          </p:cNvSpPr>
          <p:nvPr>
            <p:ph type="sldNum" sz="quarter" idx="4294967295"/>
          </p:nvPr>
        </p:nvSpPr>
        <p:spPr>
          <a:xfrm>
            <a:off x="6553200" y="6248400"/>
            <a:ext cx="2133600" cy="457200"/>
          </a:xfrm>
          <a:prstGeom prst="rect">
            <a:avLst/>
          </a:prstGeom>
        </p:spPr>
        <p:txBody>
          <a:bodyPr/>
          <a:lstStyle/>
          <a:p>
            <a:fld id="{16DD0F4D-1E30-417F-9B62-8F9793399237}" type="slidenum">
              <a:rPr lang="en-US" altLang="zh-TW"/>
              <a:pPr/>
              <a:t>37</a:t>
            </a:fld>
            <a:endParaRPr lang="en-US" altLang="zh-TW"/>
          </a:p>
        </p:txBody>
      </p:sp>
      <p:sp>
        <p:nvSpPr>
          <p:cNvPr id="824322" name="Rectangle 2"/>
          <p:cNvSpPr>
            <a:spLocks noGrp="1" noChangeArrowheads="1"/>
          </p:cNvSpPr>
          <p:nvPr>
            <p:ph type="ctrTitle"/>
          </p:nvPr>
        </p:nvSpPr>
        <p:spPr>
          <a:xfrm>
            <a:off x="323850" y="1557338"/>
            <a:ext cx="6911975" cy="2520950"/>
          </a:xfrm>
        </p:spPr>
        <p:txBody>
          <a:bodyPr/>
          <a:lstStyle/>
          <a:p>
            <a:pPr algn="ctr"/>
            <a:r>
              <a:rPr lang="en-US" altLang="zh-TW" dirty="0" smtClean="0">
                <a:solidFill>
                  <a:srgbClr val="FF0000"/>
                </a:solidFill>
              </a:rPr>
              <a:t>5.</a:t>
            </a:r>
            <a:r>
              <a:rPr lang="zh-TW" altLang="en-US" dirty="0">
                <a:solidFill>
                  <a:srgbClr val="FF0000"/>
                </a:solidFill>
              </a:rPr>
              <a:t/>
            </a:r>
            <a:br>
              <a:rPr lang="zh-TW" altLang="en-US" dirty="0">
                <a:solidFill>
                  <a:srgbClr val="FF0000"/>
                </a:solidFill>
              </a:rPr>
            </a:br>
            <a:r>
              <a:rPr lang="zh-TW" altLang="en-US" dirty="0">
                <a:solidFill>
                  <a:srgbClr val="FF0000"/>
                </a:solidFill>
              </a:rPr>
              <a:t/>
            </a:r>
            <a:br>
              <a:rPr lang="zh-TW" altLang="en-US" dirty="0">
                <a:solidFill>
                  <a:srgbClr val="FF0000"/>
                </a:solidFill>
              </a:rPr>
            </a:br>
            <a:r>
              <a:rPr lang="zh-TW" altLang="en-US" dirty="0" smtClean="0">
                <a:solidFill>
                  <a:srgbClr val="FF0000"/>
                </a:solidFill>
                <a:latin typeface="新細明體" pitchFamily="18" charset="-120"/>
              </a:rPr>
              <a:t>經濟成長的來源</a:t>
            </a:r>
            <a:endParaRPr lang="zh-TW" altLang="en-US" dirty="0">
              <a:solidFill>
                <a:srgbClr val="FF0000"/>
              </a:solidFill>
              <a:latin typeface="新細明體" pitchFamily="18" charset="-120"/>
            </a:endParaRP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投影片編號版面配置區 5"/>
          <p:cNvSpPr>
            <a:spLocks noGrp="1"/>
          </p:cNvSpPr>
          <p:nvPr>
            <p:ph type="sldNum" sz="quarter" idx="12"/>
          </p:nvPr>
        </p:nvSpPr>
        <p:spPr/>
        <p:txBody>
          <a:bodyPr/>
          <a:lstStyle/>
          <a:p>
            <a:fld id="{70A6E4CC-700D-4AB0-8173-530E5AE0AF3F}" type="slidenum">
              <a:rPr lang="en-US" altLang="zh-TW"/>
              <a:pPr/>
              <a:t>38</a:t>
            </a:fld>
            <a:endParaRPr lang="en-US" altLang="zh-TW"/>
          </a:p>
        </p:txBody>
      </p:sp>
      <p:sp>
        <p:nvSpPr>
          <p:cNvPr id="745474" name="Rectangle 2"/>
          <p:cNvSpPr>
            <a:spLocks noGrp="1" noChangeArrowheads="1"/>
          </p:cNvSpPr>
          <p:nvPr>
            <p:ph type="title"/>
          </p:nvPr>
        </p:nvSpPr>
        <p:spPr>
          <a:xfrm>
            <a:off x="457200" y="122238"/>
            <a:ext cx="7543800" cy="880085"/>
          </a:xfrm>
        </p:spPr>
        <p:txBody>
          <a:bodyPr/>
          <a:lstStyle/>
          <a:p>
            <a:r>
              <a:rPr lang="en-US" altLang="zh-TW" sz="4000" dirty="0" smtClean="0">
                <a:solidFill>
                  <a:srgbClr val="800080"/>
                </a:solidFill>
                <a:latin typeface="+mn-lt"/>
              </a:rPr>
              <a:t>5.1  </a:t>
            </a:r>
            <a:r>
              <a:rPr lang="zh-TW" altLang="en-US" sz="4000" dirty="0" smtClean="0">
                <a:solidFill>
                  <a:srgbClr val="800080"/>
                </a:solidFill>
                <a:latin typeface="+mn-lt"/>
              </a:rPr>
              <a:t>經濟成長的制度性條件</a:t>
            </a:r>
            <a:endParaRPr lang="zh-TW" altLang="en-US" sz="4000" dirty="0">
              <a:solidFill>
                <a:srgbClr val="800080"/>
              </a:solidFill>
              <a:latin typeface="+mn-lt"/>
            </a:endParaRPr>
          </a:p>
        </p:txBody>
      </p:sp>
      <p:sp>
        <p:nvSpPr>
          <p:cNvPr id="745475" name="Rectangle 3"/>
          <p:cNvSpPr>
            <a:spLocks noGrp="1" noChangeArrowheads="1"/>
          </p:cNvSpPr>
          <p:nvPr>
            <p:ph type="body" idx="1"/>
          </p:nvPr>
        </p:nvSpPr>
        <p:spPr>
          <a:xfrm>
            <a:off x="660400" y="1339849"/>
            <a:ext cx="7884886" cy="5104493"/>
          </a:xfrm>
        </p:spPr>
        <p:txBody>
          <a:bodyPr/>
          <a:lstStyle/>
          <a:p>
            <a:pPr marL="571500" indent="-571500">
              <a:buSzTx/>
              <a:buFont typeface="Wingdings" pitchFamily="2" charset="2"/>
              <a:buAutoNum type="arabicParenR"/>
            </a:pPr>
            <a:r>
              <a:rPr lang="zh-TW" altLang="en-US" sz="2800" b="1" dirty="0" smtClean="0">
                <a:solidFill>
                  <a:srgbClr val="FF0066"/>
                </a:solidFill>
              </a:rPr>
              <a:t>市場自由</a:t>
            </a:r>
            <a:r>
              <a:rPr lang="zh-TW" altLang="en-US" sz="2800" dirty="0" smtClean="0">
                <a:solidFill>
                  <a:srgbClr val="FF0066"/>
                </a:solidFill>
              </a:rPr>
              <a:t>：</a:t>
            </a:r>
            <a:endParaRPr lang="en-US" altLang="zh-TW" sz="2800" dirty="0" smtClean="0">
              <a:solidFill>
                <a:srgbClr val="FF0066"/>
              </a:solidFill>
            </a:endParaRPr>
          </a:p>
          <a:p>
            <a:pPr marL="920750" lvl="1" indent="-571500">
              <a:buSzTx/>
            </a:pPr>
            <a:r>
              <a:rPr lang="zh-TW" altLang="en-US" sz="2400" dirty="0" smtClean="0"/>
              <a:t>個人</a:t>
            </a:r>
            <a:r>
              <a:rPr lang="zh-TW" altLang="en-US" sz="2400" dirty="0"/>
              <a:t>可以自由進出、自由參與市場活動。</a:t>
            </a:r>
          </a:p>
          <a:p>
            <a:pPr marL="571500" indent="-571500">
              <a:buSzTx/>
              <a:buFont typeface="Wingdings" pitchFamily="2" charset="2"/>
              <a:buAutoNum type="arabicParenR"/>
            </a:pPr>
            <a:r>
              <a:rPr lang="zh-TW" altLang="en-US" sz="2800" b="1" dirty="0" smtClean="0">
                <a:solidFill>
                  <a:srgbClr val="FF0066"/>
                </a:solidFill>
              </a:rPr>
              <a:t>產權保障</a:t>
            </a:r>
            <a:r>
              <a:rPr lang="zh-TW" altLang="en-US" sz="2800" dirty="0" smtClean="0">
                <a:solidFill>
                  <a:srgbClr val="FF0066"/>
                </a:solidFill>
              </a:rPr>
              <a:t>：</a:t>
            </a:r>
            <a:endParaRPr lang="en-US" altLang="zh-TW" sz="2800" dirty="0" smtClean="0">
              <a:solidFill>
                <a:srgbClr val="FF0066"/>
              </a:solidFill>
            </a:endParaRPr>
          </a:p>
          <a:p>
            <a:pPr marL="920750" lvl="1" indent="-571500">
              <a:buSzTx/>
            </a:pPr>
            <a:r>
              <a:rPr lang="zh-TW" altLang="en-US" sz="2400" dirty="0" smtClean="0"/>
              <a:t>個人</a:t>
            </a:r>
            <a:r>
              <a:rPr lang="zh-TW" altLang="en-US" sz="2400" dirty="0"/>
              <a:t>依據既有的規則獲取、支配、利用、移轉財貨，而這些規則不會受到任意的變更。</a:t>
            </a:r>
          </a:p>
          <a:p>
            <a:pPr marL="571500" indent="-571500">
              <a:buSzTx/>
              <a:buFont typeface="Wingdings" pitchFamily="2" charset="2"/>
              <a:buAutoNum type="arabicParenR"/>
            </a:pPr>
            <a:r>
              <a:rPr lang="zh-TW" altLang="en-US" sz="2800" b="1" dirty="0">
                <a:solidFill>
                  <a:srgbClr val="FF0066"/>
                </a:solidFill>
              </a:rPr>
              <a:t>司法獨立</a:t>
            </a:r>
            <a:r>
              <a:rPr lang="zh-TW" altLang="en-US" sz="2800" dirty="0" smtClean="0">
                <a:solidFill>
                  <a:srgbClr val="FF0066"/>
                </a:solidFill>
              </a:rPr>
              <a:t>：</a:t>
            </a:r>
            <a:endParaRPr lang="en-US" altLang="zh-TW" sz="2800" dirty="0" smtClean="0">
              <a:solidFill>
                <a:srgbClr val="FF0066"/>
              </a:solidFill>
            </a:endParaRPr>
          </a:p>
          <a:p>
            <a:pPr marL="920750" lvl="1" indent="-571500">
              <a:buSzTx/>
            </a:pPr>
            <a:r>
              <a:rPr lang="zh-TW" altLang="en-US" sz="2400" dirty="0" smtClean="0"/>
              <a:t>司法</a:t>
            </a:r>
            <a:r>
              <a:rPr lang="zh-TW" altLang="en-US" sz="2400" dirty="0"/>
              <a:t>不偏袒任何個人或組織，完全依據既有規則間的關係去處理衝突。</a:t>
            </a:r>
          </a:p>
          <a:p>
            <a:pPr marL="571500" indent="-571500">
              <a:buSzTx/>
              <a:buFont typeface="Wingdings" pitchFamily="2" charset="2"/>
              <a:buAutoNum type="arabicParenR"/>
            </a:pPr>
            <a:r>
              <a:rPr lang="zh-TW" altLang="en-US" sz="2800" b="1" dirty="0" smtClean="0">
                <a:solidFill>
                  <a:srgbClr val="FF0066"/>
                </a:solidFill>
              </a:rPr>
              <a:t>政治有序</a:t>
            </a:r>
            <a:r>
              <a:rPr lang="zh-TW" altLang="en-US" sz="2800" dirty="0" smtClean="0">
                <a:solidFill>
                  <a:srgbClr val="FF0066"/>
                </a:solidFill>
              </a:rPr>
              <a:t>：</a:t>
            </a:r>
            <a:endParaRPr lang="en-US" altLang="zh-TW" sz="2800" dirty="0" smtClean="0">
              <a:solidFill>
                <a:srgbClr val="FF0066"/>
              </a:solidFill>
            </a:endParaRPr>
          </a:p>
          <a:p>
            <a:pPr marL="920750" lvl="1" indent="-571500">
              <a:buSzTx/>
            </a:pPr>
            <a:r>
              <a:rPr lang="zh-TW" altLang="en-US" sz="2400" dirty="0" smtClean="0"/>
              <a:t>公共</a:t>
            </a:r>
            <a:r>
              <a:rPr lang="zh-TW" altLang="en-US" sz="2400" dirty="0"/>
              <a:t>事務的執行者必須摒棄個人的理念和利益，完全依據既有規則去執行人民交付的使命。</a:t>
            </a: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投影片編號版面配置區 5"/>
          <p:cNvSpPr>
            <a:spLocks noGrp="1"/>
          </p:cNvSpPr>
          <p:nvPr>
            <p:ph type="sldNum" sz="quarter" idx="12"/>
          </p:nvPr>
        </p:nvSpPr>
        <p:spPr/>
        <p:txBody>
          <a:bodyPr/>
          <a:lstStyle/>
          <a:p>
            <a:fld id="{639F77D5-0B97-4442-A54B-88CC3D8E68B8}" type="slidenum">
              <a:rPr lang="en-US" altLang="zh-TW"/>
              <a:pPr/>
              <a:t>39</a:t>
            </a:fld>
            <a:endParaRPr lang="en-US" altLang="zh-TW"/>
          </a:p>
        </p:txBody>
      </p:sp>
      <p:sp>
        <p:nvSpPr>
          <p:cNvPr id="746498" name="Rectangle 2"/>
          <p:cNvSpPr>
            <a:spLocks noGrp="1" noChangeArrowheads="1"/>
          </p:cNvSpPr>
          <p:nvPr>
            <p:ph type="title"/>
          </p:nvPr>
        </p:nvSpPr>
        <p:spPr>
          <a:xfrm>
            <a:off x="457200" y="122238"/>
            <a:ext cx="7522029" cy="857476"/>
          </a:xfrm>
        </p:spPr>
        <p:txBody>
          <a:bodyPr/>
          <a:lstStyle/>
          <a:p>
            <a:r>
              <a:rPr lang="en-US" altLang="zh-TW" sz="4000" dirty="0" smtClean="0">
                <a:solidFill>
                  <a:srgbClr val="800080"/>
                </a:solidFill>
                <a:latin typeface="+mn-lt"/>
              </a:rPr>
              <a:t>5.2  </a:t>
            </a:r>
            <a:r>
              <a:rPr lang="zh-TW" altLang="en-US" sz="4000" dirty="0" smtClean="0">
                <a:solidFill>
                  <a:srgbClr val="800080"/>
                </a:solidFill>
                <a:latin typeface="+mn-lt"/>
              </a:rPr>
              <a:t>經濟成長與經濟發展 </a:t>
            </a:r>
            <a:endParaRPr lang="zh-TW" altLang="en-US" sz="4000" dirty="0">
              <a:solidFill>
                <a:srgbClr val="800080"/>
              </a:solidFill>
              <a:latin typeface="+mn-lt"/>
            </a:endParaRPr>
          </a:p>
        </p:txBody>
      </p:sp>
      <p:sp>
        <p:nvSpPr>
          <p:cNvPr id="746499" name="Rectangle 3"/>
          <p:cNvSpPr>
            <a:spLocks noGrp="1" noChangeArrowheads="1"/>
          </p:cNvSpPr>
          <p:nvPr>
            <p:ph type="body" idx="1"/>
          </p:nvPr>
        </p:nvSpPr>
        <p:spPr>
          <a:xfrm>
            <a:off x="585789" y="1349828"/>
            <a:ext cx="7371668" cy="5355771"/>
          </a:xfrm>
        </p:spPr>
        <p:txBody>
          <a:bodyPr/>
          <a:lstStyle/>
          <a:p>
            <a:pPr marL="571500" indent="-571500">
              <a:buSzTx/>
              <a:buFont typeface="Wingdings" pitchFamily="2" charset="2"/>
              <a:buAutoNum type="arabicParenR"/>
            </a:pPr>
            <a:r>
              <a:rPr lang="zh-TW" altLang="en-US" sz="2800" dirty="0"/>
              <a:t>經濟成長 </a:t>
            </a:r>
            <a:r>
              <a:rPr lang="en-US" altLang="zh-TW" sz="2800" dirty="0"/>
              <a:t>(economic growth) </a:t>
            </a:r>
            <a:r>
              <a:rPr lang="zh-TW" altLang="en-US" sz="2800" dirty="0" smtClean="0"/>
              <a:t>：</a:t>
            </a:r>
            <a:endParaRPr lang="en-US" altLang="zh-TW" sz="2800" dirty="0" smtClean="0"/>
          </a:p>
          <a:p>
            <a:pPr marL="920750" lvl="1" indent="-571500">
              <a:buSzTx/>
            </a:pPr>
            <a:r>
              <a:rPr lang="zh-TW" altLang="en-US" sz="2400" dirty="0" smtClean="0"/>
              <a:t>社會在具有健全之經濟成長的制度性條件</a:t>
            </a:r>
            <a:r>
              <a:rPr lang="zh-TW" altLang="en-US" sz="2400" dirty="0"/>
              <a:t>下的所得增加過程。</a:t>
            </a:r>
          </a:p>
          <a:p>
            <a:pPr marL="571500" indent="-571500">
              <a:buSzTx/>
              <a:buFont typeface="Wingdings" pitchFamily="2" charset="2"/>
              <a:buAutoNum type="arabicParenR"/>
            </a:pPr>
            <a:r>
              <a:rPr lang="zh-TW" altLang="en-US" sz="2800" dirty="0"/>
              <a:t>經濟發展 </a:t>
            </a:r>
            <a:r>
              <a:rPr lang="zh-TW" altLang="en-US" sz="2800" dirty="0" smtClean="0"/>
              <a:t>：</a:t>
            </a:r>
            <a:endParaRPr lang="en-US" altLang="zh-TW" sz="2800" dirty="0" smtClean="0"/>
          </a:p>
          <a:p>
            <a:pPr marL="920750" lvl="1" indent="-571500">
              <a:buSzTx/>
            </a:pPr>
            <a:r>
              <a:rPr lang="zh-TW" altLang="en-US" sz="2400" dirty="0" smtClean="0"/>
              <a:t>社會</a:t>
            </a:r>
            <a:r>
              <a:rPr lang="zh-TW" altLang="en-US" sz="2400" dirty="0"/>
              <a:t>在</a:t>
            </a:r>
            <a:r>
              <a:rPr lang="zh-TW" altLang="en-US" sz="2400" dirty="0" smtClean="0"/>
              <a:t>朝向健全之經濟成長的制度性條件過程中的</a:t>
            </a:r>
            <a:r>
              <a:rPr lang="zh-TW" altLang="en-US" sz="2400" dirty="0"/>
              <a:t>所得增加。</a:t>
            </a:r>
          </a:p>
          <a:p>
            <a:pPr marL="839788" lvl="1" indent="-495300"/>
            <a:r>
              <a:rPr lang="zh-TW" altLang="en-US" sz="2400" dirty="0"/>
              <a:t>經濟學現已很少用</a:t>
            </a:r>
            <a:r>
              <a:rPr lang="zh-TW" altLang="en-US" sz="2400" dirty="0">
                <a:solidFill>
                  <a:srgbClr val="800080"/>
                </a:solidFill>
              </a:rPr>
              <a:t>經濟發展 </a:t>
            </a:r>
            <a:r>
              <a:rPr lang="en-US" altLang="zh-TW" sz="2000" dirty="0"/>
              <a:t>(economic development)</a:t>
            </a:r>
            <a:r>
              <a:rPr lang="zh-TW" altLang="en-US" sz="2400" dirty="0">
                <a:solidFill>
                  <a:srgbClr val="800080"/>
                </a:solidFill>
              </a:rPr>
              <a:t>一詞</a:t>
            </a:r>
            <a:r>
              <a:rPr lang="zh-TW" altLang="en-US" sz="2400" dirty="0"/>
              <a:t>，其他人文社會學界依舊在用。不用的理由</a:t>
            </a:r>
            <a:r>
              <a:rPr lang="en-US" altLang="zh-TW" sz="2400" dirty="0">
                <a:sym typeface="Wingdings" pitchFamily="2" charset="2"/>
              </a:rPr>
              <a:t>: (1)</a:t>
            </a:r>
            <a:r>
              <a:rPr lang="zh-TW" altLang="en-US" sz="2400" dirty="0"/>
              <a:t>「發展」含有歧視意義 </a:t>
            </a:r>
            <a:r>
              <a:rPr lang="en-US" altLang="zh-TW" sz="2400" dirty="0"/>
              <a:t>(2) </a:t>
            </a:r>
            <a:r>
              <a:rPr lang="zh-TW" altLang="en-US" sz="2400" dirty="0"/>
              <a:t>配合數學分析。</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457199" y="122238"/>
            <a:ext cx="7403123" cy="950424"/>
          </a:xfrm>
        </p:spPr>
        <p:txBody>
          <a:bodyPr/>
          <a:lstStyle/>
          <a:p>
            <a:r>
              <a:rPr lang="en-US" altLang="zh-TW" sz="4000" dirty="0" smtClean="0">
                <a:solidFill>
                  <a:srgbClr val="660066"/>
                </a:solidFill>
                <a:latin typeface="+mn-lt"/>
              </a:rPr>
              <a:t>1.2 </a:t>
            </a:r>
            <a:r>
              <a:rPr lang="zh-TW" altLang="en-US" sz="4000" dirty="0" smtClean="0">
                <a:solidFill>
                  <a:srgbClr val="660066"/>
                </a:solidFill>
                <a:latin typeface="+mn-lt"/>
              </a:rPr>
              <a:t> 德國也衰退</a:t>
            </a:r>
          </a:p>
        </p:txBody>
      </p:sp>
      <p:sp>
        <p:nvSpPr>
          <p:cNvPr id="11267" name="Rectangle 3"/>
          <p:cNvSpPr>
            <a:spLocks noGrp="1" noChangeArrowheads="1"/>
          </p:cNvSpPr>
          <p:nvPr>
            <p:ph type="body" idx="1"/>
          </p:nvPr>
        </p:nvSpPr>
        <p:spPr>
          <a:xfrm>
            <a:off x="641268" y="1199408"/>
            <a:ext cx="7576457" cy="5395703"/>
          </a:xfrm>
        </p:spPr>
        <p:txBody>
          <a:bodyPr/>
          <a:lstStyle/>
          <a:p>
            <a:pPr marL="571500" lvl="1" indent="-571500">
              <a:buSzTx/>
              <a:buFont typeface="+mj-lt"/>
              <a:buAutoNum type="arabicParenR"/>
            </a:pPr>
            <a:r>
              <a:rPr lang="zh-TW" altLang="en-US" sz="2800" dirty="0" smtClean="0"/>
              <a:t>歐洲也面臨相似的經濟衰退，以德國為例。</a:t>
            </a:r>
            <a:endParaRPr lang="en-US" altLang="zh-TW" sz="2800" dirty="0" smtClean="0"/>
          </a:p>
          <a:p>
            <a:pPr marL="866775" lvl="2" indent="-571500">
              <a:buSzTx/>
              <a:buFont typeface="Wingdings" pitchFamily="2" charset="2"/>
              <a:buAutoNum type="circleNumWdWhitePlain"/>
            </a:pPr>
            <a:r>
              <a:rPr lang="zh-TW" altLang="en-US" sz="2400" dirty="0" smtClean="0"/>
              <a:t>經濟尚未完全從一戰後恢復。</a:t>
            </a:r>
            <a:endParaRPr lang="en-US" altLang="zh-TW" sz="2400" dirty="0" smtClean="0"/>
          </a:p>
          <a:p>
            <a:pPr marL="866775" lvl="2" indent="-571500">
              <a:buSzTx/>
              <a:buFont typeface="Wingdings" pitchFamily="2" charset="2"/>
              <a:buAutoNum type="circleNumWdWhitePlain"/>
            </a:pPr>
            <a:r>
              <a:rPr lang="zh-TW" altLang="en-US" sz="2400" dirty="0" smtClean="0"/>
              <a:t>失業人口高達勞動力的三分之一。</a:t>
            </a:r>
            <a:endParaRPr lang="en-US" altLang="zh-TW" sz="2400" dirty="0" smtClean="0"/>
          </a:p>
          <a:p>
            <a:pPr marL="866775" lvl="2" indent="-571500">
              <a:buSzTx/>
              <a:buFont typeface="Wingdings" pitchFamily="2" charset="2"/>
              <a:buAutoNum type="circleNumWdWhitePlain"/>
            </a:pPr>
            <a:r>
              <a:rPr lang="zh-TW" altLang="en-US" sz="2400" dirty="0" smtClean="0"/>
              <a:t>德國人愛儲蓄，但因主要的銀行倒閉，使許多家庭儲蓄喪失。</a:t>
            </a:r>
            <a:endParaRPr lang="en-US" altLang="zh-TW" sz="2400" dirty="0" smtClean="0"/>
          </a:p>
          <a:p>
            <a:pPr marL="571500" lvl="1" indent="-571500">
              <a:buSzTx/>
              <a:buFont typeface="+mj-lt"/>
              <a:buAutoNum type="arabicParenR"/>
            </a:pPr>
            <a:r>
              <a:rPr lang="en-US" altLang="zh-TW" sz="2800" dirty="0" smtClean="0"/>
              <a:t>1933</a:t>
            </a:r>
            <a:r>
              <a:rPr lang="zh-TW" altLang="en-US" sz="2800" dirty="0" smtClean="0"/>
              <a:t>年希特勒被選為德國總理，全面管制經濟（法西斯主義經濟政策）。</a:t>
            </a:r>
            <a:endParaRPr lang="en-US" altLang="zh-TW" sz="2800" dirty="0" smtClean="0"/>
          </a:p>
          <a:p>
            <a:pPr marL="866775" lvl="2" indent="-571500">
              <a:buSzTx/>
              <a:buFont typeface="Wingdings" pitchFamily="2" charset="2"/>
              <a:buAutoNum type="circleNumWdWhitePlain"/>
            </a:pPr>
            <a:r>
              <a:rPr lang="zh-TW" altLang="en-US" sz="2400" dirty="0" smtClean="0"/>
              <a:t>一戰後的巴黎和會和凱因斯的退出宣言（梁啟超的歐遊記）。</a:t>
            </a:r>
            <a:endParaRPr lang="en-US" altLang="zh-TW" sz="2400" dirty="0" smtClean="0"/>
          </a:p>
          <a:p>
            <a:pPr marL="866775" lvl="2" indent="-571500">
              <a:buSzTx/>
              <a:buFont typeface="Wingdings" pitchFamily="2" charset="2"/>
              <a:buAutoNum type="circleNumWdWhitePlain"/>
            </a:pPr>
            <a:r>
              <a:rPr lang="zh-TW" altLang="en-US" sz="2400" dirty="0" smtClean="0"/>
              <a:t>希特勒平緩德國的超級通貨膨脹（下一章）。</a:t>
            </a:r>
            <a:endParaRPr lang="en-US" altLang="zh-TW" sz="2400" dirty="0" smtClean="0"/>
          </a:p>
        </p:txBody>
      </p:sp>
      <p:sp>
        <p:nvSpPr>
          <p:cNvPr id="4" name="投影片編號版面配置區 3"/>
          <p:cNvSpPr>
            <a:spLocks noGrp="1"/>
          </p:cNvSpPr>
          <p:nvPr>
            <p:ph type="sldNum" sz="quarter" idx="12"/>
          </p:nvPr>
        </p:nvSpPr>
        <p:spPr/>
        <p:txBody>
          <a:bodyPr/>
          <a:lstStyle/>
          <a:p>
            <a:pPr>
              <a:defRPr/>
            </a:pPr>
            <a:fld id="{3F00783F-9C9F-40BF-AEB4-92F5B78B8F4E}" type="slidenum">
              <a:rPr lang="en-US" altLang="zh-TW" smtClean="0"/>
              <a:pPr>
                <a:defRPr/>
              </a:pPr>
              <a:t>4</a:t>
            </a:fld>
            <a:endParaRPr lang="en-US" altLang="zh-TW" dirty="0"/>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投影片編號版面配置區 5"/>
          <p:cNvSpPr>
            <a:spLocks noGrp="1"/>
          </p:cNvSpPr>
          <p:nvPr>
            <p:ph type="sldNum" sz="quarter" idx="12"/>
          </p:nvPr>
        </p:nvSpPr>
        <p:spPr/>
        <p:txBody>
          <a:bodyPr/>
          <a:lstStyle/>
          <a:p>
            <a:fld id="{639F77D5-0B97-4442-A54B-88CC3D8E68B8}" type="slidenum">
              <a:rPr lang="en-US" altLang="zh-TW"/>
              <a:pPr/>
              <a:t>40</a:t>
            </a:fld>
            <a:endParaRPr lang="en-US" altLang="zh-TW"/>
          </a:p>
        </p:txBody>
      </p:sp>
      <p:sp>
        <p:nvSpPr>
          <p:cNvPr id="746498" name="Rectangle 2"/>
          <p:cNvSpPr>
            <a:spLocks noGrp="1" noChangeArrowheads="1"/>
          </p:cNvSpPr>
          <p:nvPr>
            <p:ph type="title"/>
          </p:nvPr>
        </p:nvSpPr>
        <p:spPr>
          <a:xfrm>
            <a:off x="457200" y="122237"/>
            <a:ext cx="7455877" cy="932839"/>
          </a:xfrm>
        </p:spPr>
        <p:txBody>
          <a:bodyPr/>
          <a:lstStyle/>
          <a:p>
            <a:r>
              <a:rPr lang="en-US" altLang="zh-TW" sz="4000" dirty="0" smtClean="0">
                <a:solidFill>
                  <a:srgbClr val="800080"/>
                </a:solidFill>
                <a:latin typeface="+mn-lt"/>
              </a:rPr>
              <a:t>5.3  GDP</a:t>
            </a:r>
            <a:r>
              <a:rPr lang="zh-TW" altLang="en-US" sz="4000" dirty="0" smtClean="0">
                <a:solidFill>
                  <a:srgbClr val="800080"/>
                </a:solidFill>
                <a:latin typeface="+mn-lt"/>
              </a:rPr>
              <a:t>的分配面</a:t>
            </a:r>
            <a:endParaRPr lang="zh-TW" altLang="en-US" sz="4000" dirty="0">
              <a:solidFill>
                <a:srgbClr val="800080"/>
              </a:solidFill>
              <a:latin typeface="+mn-lt"/>
            </a:endParaRPr>
          </a:p>
        </p:txBody>
      </p:sp>
      <p:sp>
        <p:nvSpPr>
          <p:cNvPr id="746499" name="Rectangle 3"/>
          <p:cNvSpPr>
            <a:spLocks noGrp="1" noChangeArrowheads="1"/>
          </p:cNvSpPr>
          <p:nvPr>
            <p:ph type="body" idx="1"/>
          </p:nvPr>
        </p:nvSpPr>
        <p:spPr>
          <a:xfrm>
            <a:off x="585789" y="1459523"/>
            <a:ext cx="7480526" cy="4723790"/>
          </a:xfrm>
        </p:spPr>
        <p:txBody>
          <a:bodyPr/>
          <a:lstStyle/>
          <a:p>
            <a:pPr marL="571500" indent="-571500">
              <a:lnSpc>
                <a:spcPct val="130000"/>
              </a:lnSpc>
              <a:buSzTx/>
            </a:pPr>
            <a:r>
              <a:rPr lang="zh-TW" altLang="en-US" sz="2800" dirty="0" smtClean="0"/>
              <a:t>總合生產函數：</a:t>
            </a:r>
            <a:r>
              <a:rPr lang="en-US" altLang="zh-TW" sz="2800" dirty="0" smtClean="0"/>
              <a:t>Y</a:t>
            </a:r>
            <a:r>
              <a:rPr lang="zh-TW" altLang="en-US" sz="2800" dirty="0" smtClean="0"/>
              <a:t>＝</a:t>
            </a:r>
            <a:r>
              <a:rPr lang="en-US" altLang="zh-TW" sz="2800" dirty="0" smtClean="0"/>
              <a:t>F(</a:t>
            </a:r>
            <a:r>
              <a:rPr lang="zh-TW" altLang="en-US" sz="2800" dirty="0" smtClean="0"/>
              <a:t>勞力</a:t>
            </a:r>
            <a:r>
              <a:rPr lang="en-US" altLang="zh-TW" sz="2800" dirty="0" smtClean="0"/>
              <a:t>, </a:t>
            </a:r>
            <a:r>
              <a:rPr lang="zh-TW" altLang="en-US" sz="2800" dirty="0" smtClean="0"/>
              <a:t>資本</a:t>
            </a:r>
            <a:r>
              <a:rPr lang="en-US" altLang="zh-TW" sz="2800" dirty="0" smtClean="0"/>
              <a:t>, </a:t>
            </a:r>
            <a:r>
              <a:rPr lang="zh-TW" altLang="en-US" sz="2800" dirty="0" smtClean="0"/>
              <a:t>土地</a:t>
            </a:r>
            <a:r>
              <a:rPr lang="en-US" altLang="zh-TW" sz="2800" dirty="0" smtClean="0"/>
              <a:t>, </a:t>
            </a:r>
            <a:r>
              <a:rPr lang="zh-TW" altLang="en-US" sz="2800" dirty="0" smtClean="0"/>
              <a:t>創業家精神，政府</a:t>
            </a:r>
            <a:r>
              <a:rPr lang="en-US" altLang="zh-TW" sz="2800" dirty="0" smtClean="0"/>
              <a:t>)</a:t>
            </a:r>
          </a:p>
          <a:p>
            <a:pPr marL="920750" lvl="1" indent="-571500">
              <a:lnSpc>
                <a:spcPct val="130000"/>
              </a:lnSpc>
              <a:buSzTx/>
              <a:buFont typeface="+mj-lt"/>
              <a:buAutoNum type="arabicParenR"/>
            </a:pPr>
            <a:r>
              <a:rPr lang="zh-TW" altLang="en-US" sz="2400" dirty="0" smtClean="0"/>
              <a:t>勞力：薪資報酬</a:t>
            </a:r>
            <a:endParaRPr lang="en-US" altLang="zh-TW" sz="2400" dirty="0" smtClean="0"/>
          </a:p>
          <a:p>
            <a:pPr marL="920750" lvl="1" indent="-571500">
              <a:lnSpc>
                <a:spcPct val="130000"/>
              </a:lnSpc>
              <a:buSzTx/>
              <a:buFont typeface="+mj-lt"/>
              <a:buAutoNum type="arabicParenR"/>
            </a:pPr>
            <a:r>
              <a:rPr lang="zh-TW" altLang="en-US" sz="2400" dirty="0" smtClean="0"/>
              <a:t>資本：利息</a:t>
            </a:r>
            <a:endParaRPr lang="en-US" altLang="zh-TW" sz="2400" dirty="0" smtClean="0"/>
          </a:p>
          <a:p>
            <a:pPr marL="920750" lvl="1" indent="-571500">
              <a:lnSpc>
                <a:spcPct val="130000"/>
              </a:lnSpc>
              <a:buSzTx/>
              <a:buFont typeface="+mj-lt"/>
              <a:buAutoNum type="arabicParenR"/>
            </a:pPr>
            <a:r>
              <a:rPr lang="zh-TW" altLang="en-US" sz="2400" dirty="0" smtClean="0"/>
              <a:t>土地：地租</a:t>
            </a:r>
            <a:endParaRPr lang="en-US" altLang="zh-TW" sz="2400" dirty="0" smtClean="0"/>
          </a:p>
          <a:p>
            <a:pPr marL="920750" lvl="1" indent="-571500">
              <a:lnSpc>
                <a:spcPct val="130000"/>
              </a:lnSpc>
              <a:buSzTx/>
              <a:buFont typeface="+mj-lt"/>
              <a:buAutoNum type="arabicParenR"/>
            </a:pPr>
            <a:r>
              <a:rPr lang="zh-TW" altLang="en-US" sz="2400" dirty="0" smtClean="0"/>
              <a:t>企業家精神：利潤（紅利）</a:t>
            </a:r>
            <a:endParaRPr lang="en-US" altLang="zh-TW" sz="2400" dirty="0" smtClean="0"/>
          </a:p>
          <a:p>
            <a:pPr marL="920750" lvl="1" indent="-571500">
              <a:lnSpc>
                <a:spcPct val="130000"/>
              </a:lnSpc>
              <a:buSzTx/>
              <a:buFont typeface="+mj-lt"/>
              <a:buAutoNum type="arabicParenR"/>
            </a:pPr>
            <a:r>
              <a:rPr lang="zh-TW" altLang="en-US" sz="2400" dirty="0" smtClean="0"/>
              <a:t>政府：間接稅</a:t>
            </a:r>
            <a:endParaRPr lang="zh-TW" altLang="en-US" sz="2400" dirty="0"/>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投影片編號版面配置區 5"/>
          <p:cNvSpPr>
            <a:spLocks noGrp="1"/>
          </p:cNvSpPr>
          <p:nvPr>
            <p:ph type="sldNum" sz="quarter" idx="12"/>
          </p:nvPr>
        </p:nvSpPr>
        <p:spPr/>
        <p:txBody>
          <a:bodyPr/>
          <a:lstStyle/>
          <a:p>
            <a:fld id="{43A139B5-B179-4DEC-A3FF-02CAF6199E1D}" type="slidenum">
              <a:rPr lang="en-US" altLang="zh-TW"/>
              <a:pPr/>
              <a:t>41</a:t>
            </a:fld>
            <a:endParaRPr lang="en-US" altLang="zh-TW"/>
          </a:p>
        </p:txBody>
      </p:sp>
      <p:sp>
        <p:nvSpPr>
          <p:cNvPr id="803842" name="Rectangle 2"/>
          <p:cNvSpPr>
            <a:spLocks noGrp="1" noChangeArrowheads="1"/>
          </p:cNvSpPr>
          <p:nvPr>
            <p:ph type="title"/>
          </p:nvPr>
        </p:nvSpPr>
        <p:spPr>
          <a:xfrm>
            <a:off x="457201" y="122238"/>
            <a:ext cx="7420708" cy="915254"/>
          </a:xfrm>
        </p:spPr>
        <p:txBody>
          <a:bodyPr/>
          <a:lstStyle/>
          <a:p>
            <a:r>
              <a:rPr lang="en-US" altLang="zh-TW" sz="4000" dirty="0" smtClean="0">
                <a:solidFill>
                  <a:srgbClr val="800080"/>
                </a:solidFill>
                <a:latin typeface="+mn-lt"/>
              </a:rPr>
              <a:t>5.4  </a:t>
            </a:r>
            <a:r>
              <a:rPr lang="zh-TW" altLang="en-US" sz="4000" dirty="0" smtClean="0">
                <a:solidFill>
                  <a:srgbClr val="800080"/>
                </a:solidFill>
                <a:latin typeface="+mn-lt"/>
              </a:rPr>
              <a:t>土地</a:t>
            </a:r>
            <a:endParaRPr lang="zh-TW" altLang="en-US" sz="4000" dirty="0">
              <a:solidFill>
                <a:srgbClr val="800080"/>
              </a:solidFill>
              <a:latin typeface="+mn-lt"/>
            </a:endParaRPr>
          </a:p>
        </p:txBody>
      </p:sp>
      <p:sp>
        <p:nvSpPr>
          <p:cNvPr id="803843" name="Rectangle 3"/>
          <p:cNvSpPr>
            <a:spLocks noGrp="1" noChangeArrowheads="1"/>
          </p:cNvSpPr>
          <p:nvPr>
            <p:ph type="body" idx="1"/>
          </p:nvPr>
        </p:nvSpPr>
        <p:spPr>
          <a:xfrm>
            <a:off x="749300" y="1197429"/>
            <a:ext cx="7121071" cy="4735020"/>
          </a:xfrm>
        </p:spPr>
        <p:txBody>
          <a:bodyPr/>
          <a:lstStyle/>
          <a:p>
            <a:pPr marL="571500" indent="-571500">
              <a:lnSpc>
                <a:spcPct val="120000"/>
              </a:lnSpc>
              <a:buSzTx/>
              <a:buFont typeface="Wingdings" pitchFamily="2" charset="2"/>
              <a:buAutoNum type="arabicParenR"/>
            </a:pPr>
            <a:r>
              <a:rPr kumimoji="0" lang="zh-TW" altLang="en-US" sz="2800" dirty="0" smtClean="0"/>
              <a:t>不同於勞動與資本，土地具有外在生長力，但數量給定。（早期理論）</a:t>
            </a:r>
            <a:endParaRPr kumimoji="0" lang="en-US" altLang="zh-TW" sz="2800" dirty="0" smtClean="0"/>
          </a:p>
          <a:p>
            <a:pPr marL="920750" lvl="1" indent="-571500">
              <a:lnSpc>
                <a:spcPct val="120000"/>
              </a:lnSpc>
              <a:buSzTx/>
            </a:pPr>
            <a:r>
              <a:rPr kumimoji="0" lang="zh-TW" altLang="en-US" sz="2400" dirty="0" smtClean="0"/>
              <a:t>土地的開墾與灌溉，就如同人口成長與人力資本。</a:t>
            </a:r>
          </a:p>
          <a:p>
            <a:pPr marL="920750" lvl="1" indent="-571500">
              <a:lnSpc>
                <a:spcPct val="120000"/>
              </a:lnSpc>
              <a:buSzTx/>
            </a:pPr>
            <a:r>
              <a:rPr kumimoji="0" lang="zh-TW" altLang="en-US" sz="2400" dirty="0" smtClean="0"/>
              <a:t>土地被視為與勞力互補的生產因素，同樣也面臨</a:t>
            </a:r>
            <a:r>
              <a:rPr lang="zh-TW" altLang="en-US" sz="2400" dirty="0" smtClean="0"/>
              <a:t>作為獨立生產因素和與勞力協力效果的邊際下降問題。</a:t>
            </a:r>
            <a:endParaRPr lang="en-US" altLang="zh-TW" sz="2400" dirty="0" smtClean="0"/>
          </a:p>
          <a:p>
            <a:pPr marL="571500" indent="-571500">
              <a:lnSpc>
                <a:spcPct val="120000"/>
              </a:lnSpc>
              <a:buSzTx/>
              <a:buFont typeface="Wingdings" pitchFamily="2" charset="2"/>
              <a:buAutoNum type="arabicParenR"/>
            </a:pPr>
            <a:r>
              <a:rPr lang="zh-TW" altLang="en-US" sz="2800" dirty="0" smtClean="0"/>
              <a:t>當代理論，環境與生態接續</a:t>
            </a:r>
            <a:r>
              <a:rPr kumimoji="0" lang="zh-TW" altLang="en-US" sz="2800" dirty="0" smtClean="0"/>
              <a:t>土地在早期理論的角色。</a:t>
            </a:r>
            <a:endParaRPr lang="en-US" altLang="zh-TW" sz="2800" dirty="0" smtClean="0"/>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 name="投影片編號版面配置區 5"/>
          <p:cNvSpPr>
            <a:spLocks noGrp="1"/>
          </p:cNvSpPr>
          <p:nvPr>
            <p:ph type="sldNum" sz="quarter" idx="12"/>
          </p:nvPr>
        </p:nvSpPr>
        <p:spPr/>
        <p:txBody>
          <a:bodyPr/>
          <a:lstStyle/>
          <a:p>
            <a:fld id="{1DB18F28-FB4A-46E9-BD4A-AF717BDEAF97}" type="slidenum">
              <a:rPr lang="en-US" altLang="zh-TW"/>
              <a:pPr/>
              <a:t>42</a:t>
            </a:fld>
            <a:endParaRPr lang="en-US" altLang="zh-TW"/>
          </a:p>
        </p:txBody>
      </p:sp>
      <p:sp>
        <p:nvSpPr>
          <p:cNvPr id="799746" name="Rectangle 2"/>
          <p:cNvSpPr>
            <a:spLocks noGrp="1" noChangeArrowheads="1"/>
          </p:cNvSpPr>
          <p:nvPr>
            <p:ph type="title"/>
          </p:nvPr>
        </p:nvSpPr>
        <p:spPr>
          <a:xfrm>
            <a:off x="391886" y="0"/>
            <a:ext cx="7609114" cy="1037492"/>
          </a:xfrm>
        </p:spPr>
        <p:txBody>
          <a:bodyPr/>
          <a:lstStyle/>
          <a:p>
            <a:r>
              <a:rPr lang="en-US" altLang="zh-TW" sz="4000" dirty="0" smtClean="0">
                <a:solidFill>
                  <a:srgbClr val="800080"/>
                </a:solidFill>
                <a:latin typeface="+mn-lt"/>
              </a:rPr>
              <a:t>5.5 </a:t>
            </a:r>
            <a:r>
              <a:rPr lang="zh-TW" altLang="en-US" sz="4000" dirty="0" smtClean="0">
                <a:solidFill>
                  <a:srgbClr val="800080"/>
                </a:solidFill>
                <a:latin typeface="+mn-lt"/>
              </a:rPr>
              <a:t>馬爾薩斯的維生</a:t>
            </a:r>
            <a:r>
              <a:rPr lang="zh-TW" altLang="en-US" sz="4000" dirty="0">
                <a:solidFill>
                  <a:srgbClr val="800080"/>
                </a:solidFill>
                <a:latin typeface="+mn-lt"/>
              </a:rPr>
              <a:t>所得</a:t>
            </a:r>
          </a:p>
        </p:txBody>
      </p:sp>
      <p:sp>
        <p:nvSpPr>
          <p:cNvPr id="799747" name="Rectangle 3"/>
          <p:cNvSpPr>
            <a:spLocks noChangeArrowheads="1"/>
          </p:cNvSpPr>
          <p:nvPr/>
        </p:nvSpPr>
        <p:spPr bwMode="auto">
          <a:xfrm>
            <a:off x="473075" y="1409700"/>
            <a:ext cx="8053388" cy="827088"/>
          </a:xfrm>
          <a:prstGeom prst="rect">
            <a:avLst/>
          </a:prstGeom>
          <a:noFill/>
          <a:ln w="9525">
            <a:noFill/>
            <a:miter lim="800000"/>
            <a:headEnd/>
            <a:tailEnd/>
          </a:ln>
          <a:effectLst/>
        </p:spPr>
        <p:txBody>
          <a:bodyPr/>
          <a:lstStyle/>
          <a:p>
            <a:pPr marL="571500" indent="-571500">
              <a:lnSpc>
                <a:spcPct val="120000"/>
              </a:lnSpc>
              <a:spcBef>
                <a:spcPct val="20000"/>
              </a:spcBef>
              <a:buClr>
                <a:schemeClr val="tx2"/>
              </a:buClr>
              <a:buSzPct val="70000"/>
              <a:buFont typeface="Wingdings" pitchFamily="2" charset="2"/>
              <a:buChar char="l"/>
            </a:pPr>
            <a:r>
              <a:rPr lang="zh-TW" altLang="en-US" sz="2800" dirty="0"/>
              <a:t>維生所得＝維持個人生存的最低所得。</a:t>
            </a:r>
            <a:endParaRPr lang="zh-TW" altLang="en-US" sz="3200" dirty="0"/>
          </a:p>
        </p:txBody>
      </p:sp>
      <p:sp>
        <p:nvSpPr>
          <p:cNvPr id="799748" name="Line 4"/>
          <p:cNvSpPr>
            <a:spLocks noChangeShapeType="1"/>
          </p:cNvSpPr>
          <p:nvPr/>
        </p:nvSpPr>
        <p:spPr bwMode="auto">
          <a:xfrm>
            <a:off x="5853113" y="4598988"/>
            <a:ext cx="2892425" cy="0"/>
          </a:xfrm>
          <a:prstGeom prst="line">
            <a:avLst/>
          </a:prstGeom>
          <a:noFill/>
          <a:ln w="57150">
            <a:solidFill>
              <a:srgbClr val="FF0066"/>
            </a:solidFill>
            <a:prstDash val="sysDot"/>
            <a:round/>
            <a:headEnd/>
            <a:tailEnd/>
          </a:ln>
          <a:effectLst/>
        </p:spPr>
        <p:txBody>
          <a:bodyPr/>
          <a:lstStyle/>
          <a:p>
            <a:endParaRPr lang="zh-TW" altLang="en-US"/>
          </a:p>
        </p:txBody>
      </p:sp>
      <p:sp>
        <p:nvSpPr>
          <p:cNvPr id="799752" name="Rectangle 8"/>
          <p:cNvSpPr>
            <a:spLocks noChangeArrowheads="1"/>
          </p:cNvSpPr>
          <p:nvPr/>
        </p:nvSpPr>
        <p:spPr bwMode="auto">
          <a:xfrm>
            <a:off x="7705725" y="5575300"/>
            <a:ext cx="1250950" cy="519113"/>
          </a:xfrm>
          <a:prstGeom prst="rect">
            <a:avLst/>
          </a:prstGeom>
          <a:noFill/>
          <a:ln w="9525">
            <a:noFill/>
            <a:miter lim="800000"/>
            <a:headEnd/>
            <a:tailEnd/>
          </a:ln>
          <a:effectLst/>
        </p:spPr>
        <p:txBody>
          <a:bodyPr wrap="none">
            <a:spAutoFit/>
          </a:bodyPr>
          <a:lstStyle/>
          <a:p>
            <a:r>
              <a:rPr lang="zh-TW" altLang="en-US" sz="2800"/>
              <a:t>人口數</a:t>
            </a:r>
          </a:p>
        </p:txBody>
      </p:sp>
      <p:sp>
        <p:nvSpPr>
          <p:cNvPr id="799753" name="Line 9"/>
          <p:cNvSpPr>
            <a:spLocks noChangeShapeType="1"/>
          </p:cNvSpPr>
          <p:nvPr/>
        </p:nvSpPr>
        <p:spPr bwMode="auto">
          <a:xfrm>
            <a:off x="5815013" y="5386388"/>
            <a:ext cx="3125787" cy="30162"/>
          </a:xfrm>
          <a:prstGeom prst="line">
            <a:avLst/>
          </a:prstGeom>
          <a:noFill/>
          <a:ln w="28575">
            <a:solidFill>
              <a:schemeClr val="tx1"/>
            </a:solidFill>
            <a:round/>
            <a:headEnd/>
            <a:tailEnd type="triangle" w="med" len="med"/>
          </a:ln>
          <a:effectLst/>
        </p:spPr>
        <p:txBody>
          <a:bodyPr/>
          <a:lstStyle/>
          <a:p>
            <a:endParaRPr lang="zh-TW" altLang="en-US"/>
          </a:p>
        </p:txBody>
      </p:sp>
      <p:sp>
        <p:nvSpPr>
          <p:cNvPr id="799754" name="Line 10"/>
          <p:cNvSpPr>
            <a:spLocks noChangeShapeType="1"/>
          </p:cNvSpPr>
          <p:nvPr/>
        </p:nvSpPr>
        <p:spPr bwMode="auto">
          <a:xfrm flipV="1">
            <a:off x="5834063" y="3513138"/>
            <a:ext cx="9525" cy="1862137"/>
          </a:xfrm>
          <a:prstGeom prst="line">
            <a:avLst/>
          </a:prstGeom>
          <a:noFill/>
          <a:ln w="38100">
            <a:solidFill>
              <a:schemeClr val="tx1"/>
            </a:solidFill>
            <a:round/>
            <a:headEnd/>
            <a:tailEnd type="triangle" w="med" len="med"/>
          </a:ln>
          <a:effectLst/>
        </p:spPr>
        <p:txBody>
          <a:bodyPr/>
          <a:lstStyle/>
          <a:p>
            <a:endParaRPr lang="zh-TW" altLang="en-US"/>
          </a:p>
        </p:txBody>
      </p:sp>
      <p:sp>
        <p:nvSpPr>
          <p:cNvPr id="799755" name="Rectangle 11"/>
          <p:cNvSpPr>
            <a:spLocks noChangeArrowheads="1"/>
          </p:cNvSpPr>
          <p:nvPr/>
        </p:nvSpPr>
        <p:spPr bwMode="auto">
          <a:xfrm>
            <a:off x="5330825" y="2570163"/>
            <a:ext cx="1606550" cy="946150"/>
          </a:xfrm>
          <a:prstGeom prst="rect">
            <a:avLst/>
          </a:prstGeom>
          <a:noFill/>
          <a:ln w="9525">
            <a:noFill/>
            <a:miter lim="800000"/>
            <a:headEnd/>
            <a:tailEnd/>
          </a:ln>
          <a:effectLst/>
        </p:spPr>
        <p:txBody>
          <a:bodyPr wrap="none">
            <a:spAutoFit/>
          </a:bodyPr>
          <a:lstStyle/>
          <a:p>
            <a:r>
              <a:rPr lang="zh-TW" altLang="en-US" sz="2800"/>
              <a:t>（家庭）</a:t>
            </a:r>
          </a:p>
          <a:p>
            <a:r>
              <a:rPr lang="zh-TW" altLang="en-US" sz="2800"/>
              <a:t>平均產出</a:t>
            </a:r>
          </a:p>
        </p:txBody>
      </p:sp>
      <p:sp>
        <p:nvSpPr>
          <p:cNvPr id="799756" name="Arc 12"/>
          <p:cNvSpPr>
            <a:spLocks/>
          </p:cNvSpPr>
          <p:nvPr/>
        </p:nvSpPr>
        <p:spPr bwMode="auto">
          <a:xfrm rot="-42974634" flipH="1" flipV="1">
            <a:off x="5953125" y="3068638"/>
            <a:ext cx="2624138" cy="1919287"/>
          </a:xfrm>
          <a:custGeom>
            <a:avLst/>
            <a:gdLst>
              <a:gd name="G0" fmla="+- 0 0 0"/>
              <a:gd name="G1" fmla="+- 21600 0 0"/>
              <a:gd name="G2" fmla="+- 21600 0 0"/>
              <a:gd name="T0" fmla="*/ 0 w 20125"/>
              <a:gd name="T1" fmla="*/ 0 h 21600"/>
              <a:gd name="T2" fmla="*/ 20125 w 20125"/>
              <a:gd name="T3" fmla="*/ 13755 h 21600"/>
              <a:gd name="T4" fmla="*/ 0 w 20125"/>
              <a:gd name="T5" fmla="*/ 21600 h 21600"/>
            </a:gdLst>
            <a:ahLst/>
            <a:cxnLst>
              <a:cxn ang="0">
                <a:pos x="T0" y="T1"/>
              </a:cxn>
              <a:cxn ang="0">
                <a:pos x="T2" y="T3"/>
              </a:cxn>
              <a:cxn ang="0">
                <a:pos x="T4" y="T5"/>
              </a:cxn>
            </a:cxnLst>
            <a:rect l="0" t="0" r="r" b="b"/>
            <a:pathLst>
              <a:path w="20125" h="21600" fill="none" extrusionOk="0">
                <a:moveTo>
                  <a:pt x="-1" y="0"/>
                </a:moveTo>
                <a:cubicBezTo>
                  <a:pt x="8901" y="0"/>
                  <a:pt x="16891" y="5461"/>
                  <a:pt x="20125" y="13754"/>
                </a:cubicBezTo>
              </a:path>
              <a:path w="20125" h="21600" stroke="0" extrusionOk="0">
                <a:moveTo>
                  <a:pt x="-1" y="0"/>
                </a:moveTo>
                <a:cubicBezTo>
                  <a:pt x="8901" y="0"/>
                  <a:pt x="16891" y="5461"/>
                  <a:pt x="20125" y="13754"/>
                </a:cubicBezTo>
                <a:lnTo>
                  <a:pt x="0" y="21600"/>
                </a:lnTo>
                <a:close/>
              </a:path>
            </a:pathLst>
          </a:custGeom>
          <a:noFill/>
          <a:ln w="57150">
            <a:solidFill>
              <a:srgbClr val="660033"/>
            </a:solidFill>
            <a:round/>
            <a:headEnd/>
            <a:tailEnd/>
          </a:ln>
          <a:effectLst/>
        </p:spPr>
        <p:txBody>
          <a:bodyPr rot="10800000" wrap="none" anchor="ctr"/>
          <a:lstStyle/>
          <a:p>
            <a:pPr algn="ctr"/>
            <a:endParaRPr lang="zh-TW" altLang="zh-TW" sz="4000">
              <a:solidFill>
                <a:srgbClr val="800080"/>
              </a:solidFill>
            </a:endParaRPr>
          </a:p>
        </p:txBody>
      </p:sp>
      <p:sp>
        <p:nvSpPr>
          <p:cNvPr id="799758" name="Line 14"/>
          <p:cNvSpPr>
            <a:spLocks noChangeShapeType="1"/>
          </p:cNvSpPr>
          <p:nvPr/>
        </p:nvSpPr>
        <p:spPr bwMode="auto">
          <a:xfrm flipH="1">
            <a:off x="6888163" y="4608513"/>
            <a:ext cx="6350" cy="758825"/>
          </a:xfrm>
          <a:prstGeom prst="line">
            <a:avLst/>
          </a:prstGeom>
          <a:noFill/>
          <a:ln w="28575">
            <a:solidFill>
              <a:srgbClr val="006600"/>
            </a:solidFill>
            <a:prstDash val="dash"/>
            <a:round/>
            <a:headEnd/>
            <a:tailEnd/>
          </a:ln>
          <a:effectLst/>
        </p:spPr>
        <p:txBody>
          <a:bodyPr/>
          <a:lstStyle/>
          <a:p>
            <a:endParaRPr lang="zh-TW" altLang="en-US"/>
          </a:p>
        </p:txBody>
      </p:sp>
      <p:sp>
        <p:nvSpPr>
          <p:cNvPr id="799759" name="Rectangle 15"/>
          <p:cNvSpPr>
            <a:spLocks noChangeArrowheads="1"/>
          </p:cNvSpPr>
          <p:nvPr/>
        </p:nvSpPr>
        <p:spPr bwMode="auto">
          <a:xfrm>
            <a:off x="7216775" y="4027488"/>
            <a:ext cx="1606550" cy="519112"/>
          </a:xfrm>
          <a:prstGeom prst="rect">
            <a:avLst/>
          </a:prstGeom>
          <a:noFill/>
          <a:ln w="9525">
            <a:noFill/>
            <a:miter lim="800000"/>
            <a:headEnd/>
            <a:tailEnd/>
          </a:ln>
          <a:effectLst/>
        </p:spPr>
        <p:txBody>
          <a:bodyPr wrap="none">
            <a:spAutoFit/>
          </a:bodyPr>
          <a:lstStyle/>
          <a:p>
            <a:r>
              <a:rPr lang="zh-TW" altLang="en-US" sz="2800">
                <a:solidFill>
                  <a:srgbClr val="FF0066"/>
                </a:solidFill>
              </a:rPr>
              <a:t>維生所得</a:t>
            </a:r>
          </a:p>
        </p:txBody>
      </p:sp>
      <p:sp>
        <p:nvSpPr>
          <p:cNvPr id="799760" name="Line 16"/>
          <p:cNvSpPr>
            <a:spLocks noChangeShapeType="1"/>
          </p:cNvSpPr>
          <p:nvPr/>
        </p:nvSpPr>
        <p:spPr bwMode="auto">
          <a:xfrm flipH="1">
            <a:off x="6197600" y="4121150"/>
            <a:ext cx="6350" cy="1255713"/>
          </a:xfrm>
          <a:prstGeom prst="line">
            <a:avLst/>
          </a:prstGeom>
          <a:noFill/>
          <a:ln w="28575">
            <a:solidFill>
              <a:srgbClr val="006600"/>
            </a:solidFill>
            <a:prstDash val="dash"/>
            <a:round/>
            <a:headEnd/>
            <a:tailEnd/>
          </a:ln>
          <a:effectLst/>
        </p:spPr>
        <p:txBody>
          <a:bodyPr/>
          <a:lstStyle/>
          <a:p>
            <a:endParaRPr lang="zh-TW" altLang="en-US"/>
          </a:p>
        </p:txBody>
      </p:sp>
      <p:sp>
        <p:nvSpPr>
          <p:cNvPr id="799761" name="Line 17"/>
          <p:cNvSpPr>
            <a:spLocks noChangeShapeType="1"/>
          </p:cNvSpPr>
          <p:nvPr/>
        </p:nvSpPr>
        <p:spPr bwMode="auto">
          <a:xfrm flipV="1">
            <a:off x="5872163" y="4113213"/>
            <a:ext cx="441325" cy="9525"/>
          </a:xfrm>
          <a:prstGeom prst="line">
            <a:avLst/>
          </a:prstGeom>
          <a:noFill/>
          <a:ln w="28575">
            <a:solidFill>
              <a:srgbClr val="006600"/>
            </a:solidFill>
            <a:prstDash val="sysDot"/>
            <a:round/>
            <a:headEnd/>
            <a:tailEnd/>
          </a:ln>
          <a:effectLst/>
        </p:spPr>
        <p:txBody>
          <a:bodyPr/>
          <a:lstStyle/>
          <a:p>
            <a:endParaRPr lang="zh-TW" altLang="en-US"/>
          </a:p>
        </p:txBody>
      </p:sp>
      <p:sp>
        <p:nvSpPr>
          <p:cNvPr id="799762" name="Rectangle 18"/>
          <p:cNvSpPr>
            <a:spLocks noChangeArrowheads="1"/>
          </p:cNvSpPr>
          <p:nvPr/>
        </p:nvSpPr>
        <p:spPr bwMode="auto">
          <a:xfrm>
            <a:off x="6848475" y="4022725"/>
            <a:ext cx="420688" cy="519113"/>
          </a:xfrm>
          <a:prstGeom prst="rect">
            <a:avLst/>
          </a:prstGeom>
          <a:noFill/>
          <a:ln w="9525">
            <a:noFill/>
            <a:miter lim="800000"/>
            <a:headEnd/>
            <a:tailEnd/>
          </a:ln>
          <a:effectLst/>
        </p:spPr>
        <p:txBody>
          <a:bodyPr wrap="none">
            <a:spAutoFit/>
          </a:bodyPr>
          <a:lstStyle/>
          <a:p>
            <a:r>
              <a:rPr lang="en-US" altLang="zh-TW" sz="2800"/>
              <a:t>S</a:t>
            </a:r>
          </a:p>
        </p:txBody>
      </p:sp>
      <p:sp>
        <p:nvSpPr>
          <p:cNvPr id="799763" name="Rectangle 19"/>
          <p:cNvSpPr>
            <a:spLocks noChangeArrowheads="1"/>
          </p:cNvSpPr>
          <p:nvPr/>
        </p:nvSpPr>
        <p:spPr bwMode="auto">
          <a:xfrm>
            <a:off x="6167438" y="3556000"/>
            <a:ext cx="420687" cy="519113"/>
          </a:xfrm>
          <a:prstGeom prst="rect">
            <a:avLst/>
          </a:prstGeom>
          <a:noFill/>
          <a:ln w="9525">
            <a:noFill/>
            <a:miter lim="800000"/>
            <a:headEnd/>
            <a:tailEnd/>
          </a:ln>
          <a:effectLst/>
        </p:spPr>
        <p:txBody>
          <a:bodyPr wrap="none">
            <a:spAutoFit/>
          </a:bodyPr>
          <a:lstStyle/>
          <a:p>
            <a:r>
              <a:rPr lang="en-US" altLang="zh-TW" sz="2800"/>
              <a:t>A</a:t>
            </a:r>
          </a:p>
        </p:txBody>
      </p:sp>
      <p:sp>
        <p:nvSpPr>
          <p:cNvPr id="799764" name="Rectangle 20"/>
          <p:cNvSpPr>
            <a:spLocks noChangeArrowheads="1"/>
          </p:cNvSpPr>
          <p:nvPr/>
        </p:nvSpPr>
        <p:spPr bwMode="auto">
          <a:xfrm>
            <a:off x="567872" y="2248338"/>
            <a:ext cx="4509120" cy="3297005"/>
          </a:xfrm>
          <a:prstGeom prst="rect">
            <a:avLst/>
          </a:prstGeom>
          <a:noFill/>
          <a:ln w="9525">
            <a:noFill/>
            <a:miter lim="800000"/>
            <a:headEnd/>
            <a:tailEnd/>
          </a:ln>
          <a:effectLst/>
        </p:spPr>
        <p:txBody>
          <a:bodyPr/>
          <a:lstStyle/>
          <a:p>
            <a:pPr marL="571500" indent="-571500">
              <a:lnSpc>
                <a:spcPct val="110000"/>
              </a:lnSpc>
              <a:spcBef>
                <a:spcPct val="20000"/>
              </a:spcBef>
              <a:buClr>
                <a:schemeClr val="tx2"/>
              </a:buClr>
              <a:buFont typeface="Wingdings" pitchFamily="2" charset="2"/>
              <a:buAutoNum type="arabicParenR"/>
            </a:pPr>
            <a:r>
              <a:rPr lang="zh-TW" altLang="en-US" sz="2400" dirty="0">
                <a:latin typeface="新細明體" pitchFamily="18" charset="-120"/>
              </a:rPr>
              <a:t>人少時，</a:t>
            </a:r>
            <a:r>
              <a:rPr lang="en-US" altLang="zh-TW" sz="2400" dirty="0">
                <a:latin typeface="新細明體" pitchFamily="18" charset="-120"/>
              </a:rPr>
              <a:t>A</a:t>
            </a:r>
            <a:r>
              <a:rPr lang="zh-TW" altLang="en-US" sz="2400" dirty="0">
                <a:latin typeface="新細明體" pitchFamily="18" charset="-120"/>
              </a:rPr>
              <a:t>點，平均產出大過維生所得，多生小孩。</a:t>
            </a:r>
          </a:p>
          <a:p>
            <a:pPr marL="571500" indent="-571500">
              <a:lnSpc>
                <a:spcPct val="110000"/>
              </a:lnSpc>
              <a:spcBef>
                <a:spcPct val="20000"/>
              </a:spcBef>
              <a:buClr>
                <a:schemeClr val="tx2"/>
              </a:buClr>
              <a:buFont typeface="Wingdings" pitchFamily="2" charset="2"/>
              <a:buAutoNum type="arabicParenR"/>
            </a:pPr>
            <a:r>
              <a:rPr lang="zh-TW" altLang="en-US" sz="2400" dirty="0">
                <a:latin typeface="新細明體" pitchFamily="18" charset="-120"/>
              </a:rPr>
              <a:t>人多時，</a:t>
            </a:r>
            <a:r>
              <a:rPr lang="en-US" altLang="zh-TW" sz="2400" dirty="0">
                <a:latin typeface="新細明體" pitchFamily="18" charset="-120"/>
              </a:rPr>
              <a:t>B</a:t>
            </a:r>
            <a:r>
              <a:rPr lang="zh-TW" altLang="en-US" sz="2400" dirty="0">
                <a:latin typeface="新細明體" pitchFamily="18" charset="-120"/>
              </a:rPr>
              <a:t>點，平均產出小過維生所得，人們早死。</a:t>
            </a:r>
          </a:p>
          <a:p>
            <a:pPr marL="571500" indent="-571500">
              <a:lnSpc>
                <a:spcPct val="110000"/>
              </a:lnSpc>
              <a:spcBef>
                <a:spcPct val="20000"/>
              </a:spcBef>
              <a:buClr>
                <a:schemeClr val="tx2"/>
              </a:buClr>
              <a:buFont typeface="Wingdings" pitchFamily="2" charset="2"/>
              <a:buAutoNum type="arabicParenR"/>
            </a:pPr>
            <a:r>
              <a:rPr lang="zh-TW" altLang="en-US" sz="2400" dirty="0">
                <a:latin typeface="新細明體" pitchFamily="18" charset="-120"/>
              </a:rPr>
              <a:t>均衡點＝</a:t>
            </a:r>
            <a:r>
              <a:rPr lang="en-US" altLang="zh-TW" sz="2400" dirty="0">
                <a:latin typeface="新細明體" pitchFamily="18" charset="-120"/>
              </a:rPr>
              <a:t>B</a:t>
            </a:r>
            <a:r>
              <a:rPr lang="zh-TW" altLang="en-US" sz="2400" dirty="0">
                <a:latin typeface="新細明體" pitchFamily="18" charset="-120"/>
              </a:rPr>
              <a:t>點，平均產出等於維生所得。</a:t>
            </a:r>
          </a:p>
        </p:txBody>
      </p:sp>
      <p:sp>
        <p:nvSpPr>
          <p:cNvPr id="799765" name="Line 21"/>
          <p:cNvSpPr>
            <a:spLocks noChangeShapeType="1"/>
          </p:cNvSpPr>
          <p:nvPr/>
        </p:nvSpPr>
        <p:spPr bwMode="auto">
          <a:xfrm flipH="1">
            <a:off x="7656513" y="4910138"/>
            <a:ext cx="6350" cy="534987"/>
          </a:xfrm>
          <a:prstGeom prst="line">
            <a:avLst/>
          </a:prstGeom>
          <a:noFill/>
          <a:ln w="28575">
            <a:solidFill>
              <a:srgbClr val="006600"/>
            </a:solidFill>
            <a:prstDash val="dash"/>
            <a:round/>
            <a:headEnd/>
            <a:tailEnd/>
          </a:ln>
          <a:effectLst/>
        </p:spPr>
        <p:txBody>
          <a:bodyPr/>
          <a:lstStyle/>
          <a:p>
            <a:endParaRPr lang="zh-TW" altLang="en-US"/>
          </a:p>
        </p:txBody>
      </p:sp>
      <p:sp>
        <p:nvSpPr>
          <p:cNvPr id="799766" name="Line 22"/>
          <p:cNvSpPr>
            <a:spLocks noChangeShapeType="1"/>
          </p:cNvSpPr>
          <p:nvPr/>
        </p:nvSpPr>
        <p:spPr bwMode="auto">
          <a:xfrm flipV="1">
            <a:off x="5862638" y="4948238"/>
            <a:ext cx="1735137" cy="28575"/>
          </a:xfrm>
          <a:prstGeom prst="line">
            <a:avLst/>
          </a:prstGeom>
          <a:noFill/>
          <a:ln w="28575">
            <a:solidFill>
              <a:srgbClr val="006600"/>
            </a:solidFill>
            <a:prstDash val="sysDot"/>
            <a:round/>
            <a:headEnd/>
            <a:tailEnd/>
          </a:ln>
          <a:effectLst/>
        </p:spPr>
        <p:txBody>
          <a:bodyPr/>
          <a:lstStyle/>
          <a:p>
            <a:endParaRPr lang="zh-TW" altLang="en-US"/>
          </a:p>
        </p:txBody>
      </p:sp>
      <p:sp>
        <p:nvSpPr>
          <p:cNvPr id="799767" name="Rectangle 23"/>
          <p:cNvSpPr>
            <a:spLocks noChangeArrowheads="1"/>
          </p:cNvSpPr>
          <p:nvPr/>
        </p:nvSpPr>
        <p:spPr bwMode="auto">
          <a:xfrm>
            <a:off x="7781925" y="4567238"/>
            <a:ext cx="420688" cy="519112"/>
          </a:xfrm>
          <a:prstGeom prst="rect">
            <a:avLst/>
          </a:prstGeom>
          <a:noFill/>
          <a:ln w="9525">
            <a:noFill/>
            <a:miter lim="800000"/>
            <a:headEnd/>
            <a:tailEnd/>
          </a:ln>
          <a:effectLst/>
        </p:spPr>
        <p:txBody>
          <a:bodyPr wrap="none">
            <a:spAutoFit/>
          </a:bodyPr>
          <a:lstStyle/>
          <a:p>
            <a:r>
              <a:rPr lang="en-US" altLang="zh-TW" sz="2800"/>
              <a:t>B</a:t>
            </a:r>
          </a:p>
        </p:txBody>
      </p:sp>
      <p:sp>
        <p:nvSpPr>
          <p:cNvPr id="799768" name="Oval 24"/>
          <p:cNvSpPr>
            <a:spLocks noChangeArrowheads="1"/>
          </p:cNvSpPr>
          <p:nvPr/>
        </p:nvSpPr>
        <p:spPr bwMode="auto">
          <a:xfrm>
            <a:off x="6858000" y="4522788"/>
            <a:ext cx="136525" cy="155575"/>
          </a:xfrm>
          <a:prstGeom prst="ellipse">
            <a:avLst/>
          </a:prstGeom>
          <a:solidFill>
            <a:schemeClr val="accent1"/>
          </a:solidFill>
          <a:ln w="9525">
            <a:solidFill>
              <a:schemeClr val="tx1"/>
            </a:solidFill>
            <a:round/>
            <a:headEnd/>
            <a:tailEnd/>
          </a:ln>
          <a:effectLst/>
        </p:spPr>
        <p:txBody>
          <a:bodyPr wrap="none" anchor="ctr"/>
          <a:lstStyle/>
          <a:p>
            <a:endParaRPr lang="zh-TW" altLang="en-US"/>
          </a:p>
        </p:txBody>
      </p:sp>
      <p:sp>
        <p:nvSpPr>
          <p:cNvPr id="799769" name="Oval 25"/>
          <p:cNvSpPr>
            <a:spLocks noChangeArrowheads="1"/>
          </p:cNvSpPr>
          <p:nvPr/>
        </p:nvSpPr>
        <p:spPr bwMode="auto">
          <a:xfrm>
            <a:off x="6157913" y="4008438"/>
            <a:ext cx="136525" cy="155575"/>
          </a:xfrm>
          <a:prstGeom prst="ellipse">
            <a:avLst/>
          </a:prstGeom>
          <a:solidFill>
            <a:schemeClr val="accent1"/>
          </a:solidFill>
          <a:ln w="9525">
            <a:solidFill>
              <a:schemeClr val="tx1"/>
            </a:solidFill>
            <a:round/>
            <a:headEnd/>
            <a:tailEnd/>
          </a:ln>
          <a:effectLst/>
        </p:spPr>
        <p:txBody>
          <a:bodyPr wrap="none" anchor="ctr"/>
          <a:lstStyle/>
          <a:p>
            <a:endParaRPr lang="zh-TW" altLang="en-US"/>
          </a:p>
        </p:txBody>
      </p:sp>
      <p:sp>
        <p:nvSpPr>
          <p:cNvPr id="799770" name="Oval 26"/>
          <p:cNvSpPr>
            <a:spLocks noChangeArrowheads="1"/>
          </p:cNvSpPr>
          <p:nvPr/>
        </p:nvSpPr>
        <p:spPr bwMode="auto">
          <a:xfrm>
            <a:off x="7596188" y="4824413"/>
            <a:ext cx="136525" cy="155575"/>
          </a:xfrm>
          <a:prstGeom prst="ellipse">
            <a:avLst/>
          </a:prstGeom>
          <a:solidFill>
            <a:schemeClr val="accent1"/>
          </a:solidFill>
          <a:ln w="9525">
            <a:solidFill>
              <a:schemeClr val="tx1"/>
            </a:solidFill>
            <a:round/>
            <a:headEnd/>
            <a:tailEnd/>
          </a:ln>
          <a:effectLst/>
        </p:spPr>
        <p:txBody>
          <a:bodyPr wrap="none" anchor="ctr"/>
          <a:lstStyle/>
          <a:p>
            <a:endParaRPr lang="zh-TW" altLang="en-US"/>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投影片編號版面配置區 5"/>
          <p:cNvSpPr>
            <a:spLocks noGrp="1"/>
          </p:cNvSpPr>
          <p:nvPr>
            <p:ph type="sldNum" sz="quarter" idx="12"/>
          </p:nvPr>
        </p:nvSpPr>
        <p:spPr/>
        <p:txBody>
          <a:bodyPr/>
          <a:lstStyle/>
          <a:p>
            <a:fld id="{670AEF7A-67DF-4497-B006-B04ADC0A7191}" type="slidenum">
              <a:rPr lang="en-US" altLang="zh-TW"/>
              <a:pPr/>
              <a:t>43</a:t>
            </a:fld>
            <a:endParaRPr lang="en-US" altLang="zh-TW"/>
          </a:p>
        </p:txBody>
      </p:sp>
      <p:sp>
        <p:nvSpPr>
          <p:cNvPr id="798722" name="Rectangle 2"/>
          <p:cNvSpPr>
            <a:spLocks noGrp="1" noChangeArrowheads="1"/>
          </p:cNvSpPr>
          <p:nvPr>
            <p:ph type="title"/>
          </p:nvPr>
        </p:nvSpPr>
        <p:spPr>
          <a:xfrm>
            <a:off x="457199" y="122238"/>
            <a:ext cx="7561385" cy="932839"/>
          </a:xfrm>
        </p:spPr>
        <p:txBody>
          <a:bodyPr/>
          <a:lstStyle/>
          <a:p>
            <a:r>
              <a:rPr lang="en-US" altLang="zh-TW" sz="4000" dirty="0" smtClean="0">
                <a:solidFill>
                  <a:srgbClr val="800080"/>
                </a:solidFill>
                <a:latin typeface="+mn-lt"/>
              </a:rPr>
              <a:t>5.6</a:t>
            </a:r>
            <a:r>
              <a:rPr lang="zh-TW" altLang="en-US" sz="4000" dirty="0" smtClean="0">
                <a:solidFill>
                  <a:srgbClr val="800080"/>
                </a:solidFill>
                <a:latin typeface="+mn-lt"/>
              </a:rPr>
              <a:t>  馬爾薩斯的貧窮</a:t>
            </a:r>
            <a:r>
              <a:rPr lang="zh-TW" altLang="en-US" sz="4000" dirty="0">
                <a:solidFill>
                  <a:srgbClr val="800080"/>
                </a:solidFill>
                <a:latin typeface="+mn-lt"/>
              </a:rPr>
              <a:t>陷阱</a:t>
            </a:r>
          </a:p>
        </p:txBody>
      </p:sp>
      <p:sp>
        <p:nvSpPr>
          <p:cNvPr id="798723" name="Rectangle 3"/>
          <p:cNvSpPr>
            <a:spLocks noChangeArrowheads="1"/>
          </p:cNvSpPr>
          <p:nvPr/>
        </p:nvSpPr>
        <p:spPr bwMode="auto">
          <a:xfrm>
            <a:off x="588963" y="5090161"/>
            <a:ext cx="5019357" cy="1112520"/>
          </a:xfrm>
          <a:prstGeom prst="rect">
            <a:avLst/>
          </a:prstGeom>
          <a:noFill/>
          <a:ln w="9525">
            <a:solidFill>
              <a:schemeClr val="tx2"/>
            </a:solidFill>
            <a:miter lim="800000"/>
            <a:headEnd/>
            <a:tailEnd/>
          </a:ln>
          <a:effectLst/>
        </p:spPr>
        <p:txBody>
          <a:bodyPr/>
          <a:lstStyle/>
          <a:p>
            <a:pPr marL="571500" indent="-571500">
              <a:lnSpc>
                <a:spcPct val="130000"/>
              </a:lnSpc>
              <a:spcBef>
                <a:spcPct val="20000"/>
              </a:spcBef>
              <a:buClr>
                <a:schemeClr val="tx2"/>
              </a:buClr>
              <a:buSzPct val="70000"/>
              <a:buFont typeface="Wingdings" pitchFamily="2" charset="2"/>
              <a:buChar char="l"/>
            </a:pPr>
            <a:r>
              <a:rPr lang="zh-TW" altLang="en-US" sz="2400" dirty="0"/>
              <a:t>馬爾薩斯所談的貧窮陷阱，是指這樣的</a:t>
            </a:r>
            <a:r>
              <a:rPr lang="zh-TW" altLang="en-US" sz="2400" b="1" dirty="0">
                <a:solidFill>
                  <a:srgbClr val="FF0066"/>
                </a:solidFill>
              </a:rPr>
              <a:t>命定貧窮</a:t>
            </a:r>
            <a:r>
              <a:rPr lang="zh-TW" altLang="en-US" sz="2400" dirty="0"/>
              <a:t>的經濟處境。</a:t>
            </a:r>
          </a:p>
        </p:txBody>
      </p:sp>
      <p:sp>
        <p:nvSpPr>
          <p:cNvPr id="798735" name="Line 15"/>
          <p:cNvSpPr>
            <a:spLocks noChangeShapeType="1"/>
          </p:cNvSpPr>
          <p:nvPr/>
        </p:nvSpPr>
        <p:spPr bwMode="auto">
          <a:xfrm>
            <a:off x="5600700" y="3703638"/>
            <a:ext cx="2892425" cy="0"/>
          </a:xfrm>
          <a:prstGeom prst="line">
            <a:avLst/>
          </a:prstGeom>
          <a:noFill/>
          <a:ln w="57150">
            <a:solidFill>
              <a:srgbClr val="FF0066"/>
            </a:solidFill>
            <a:prstDash val="sysDot"/>
            <a:round/>
            <a:headEnd/>
            <a:tailEnd/>
          </a:ln>
          <a:effectLst/>
        </p:spPr>
        <p:txBody>
          <a:bodyPr/>
          <a:lstStyle/>
          <a:p>
            <a:endParaRPr lang="zh-TW" altLang="en-US"/>
          </a:p>
        </p:txBody>
      </p:sp>
      <p:sp>
        <p:nvSpPr>
          <p:cNvPr id="798736" name="Line 16"/>
          <p:cNvSpPr>
            <a:spLocks noChangeShapeType="1"/>
          </p:cNvSpPr>
          <p:nvPr/>
        </p:nvSpPr>
        <p:spPr bwMode="auto">
          <a:xfrm flipV="1">
            <a:off x="5581650" y="2617788"/>
            <a:ext cx="9525" cy="1862137"/>
          </a:xfrm>
          <a:prstGeom prst="line">
            <a:avLst/>
          </a:prstGeom>
          <a:noFill/>
          <a:ln w="38100">
            <a:solidFill>
              <a:schemeClr val="tx1"/>
            </a:solidFill>
            <a:round/>
            <a:headEnd/>
            <a:tailEnd type="triangle" w="med" len="med"/>
          </a:ln>
          <a:effectLst/>
        </p:spPr>
        <p:txBody>
          <a:bodyPr/>
          <a:lstStyle/>
          <a:p>
            <a:endParaRPr lang="zh-TW" altLang="en-US"/>
          </a:p>
        </p:txBody>
      </p:sp>
      <p:sp>
        <p:nvSpPr>
          <p:cNvPr id="798737" name="Rectangle 17"/>
          <p:cNvSpPr>
            <a:spLocks noChangeArrowheads="1"/>
          </p:cNvSpPr>
          <p:nvPr/>
        </p:nvSpPr>
        <p:spPr bwMode="auto">
          <a:xfrm>
            <a:off x="5078413" y="1500188"/>
            <a:ext cx="1606550" cy="946150"/>
          </a:xfrm>
          <a:prstGeom prst="rect">
            <a:avLst/>
          </a:prstGeom>
          <a:noFill/>
          <a:ln w="9525">
            <a:noFill/>
            <a:miter lim="800000"/>
            <a:headEnd/>
            <a:tailEnd/>
          </a:ln>
          <a:effectLst/>
        </p:spPr>
        <p:txBody>
          <a:bodyPr wrap="none">
            <a:spAutoFit/>
          </a:bodyPr>
          <a:lstStyle/>
          <a:p>
            <a:r>
              <a:rPr lang="zh-TW" altLang="en-US" sz="2800"/>
              <a:t>（家庭）</a:t>
            </a:r>
          </a:p>
          <a:p>
            <a:r>
              <a:rPr lang="zh-TW" altLang="en-US" sz="2800"/>
              <a:t>平均產出</a:t>
            </a:r>
          </a:p>
        </p:txBody>
      </p:sp>
      <p:sp>
        <p:nvSpPr>
          <p:cNvPr id="798738" name="Arc 18"/>
          <p:cNvSpPr>
            <a:spLocks/>
          </p:cNvSpPr>
          <p:nvPr/>
        </p:nvSpPr>
        <p:spPr bwMode="auto">
          <a:xfrm rot="-42974634" flipH="1" flipV="1">
            <a:off x="5700713" y="2173288"/>
            <a:ext cx="2624137" cy="1919287"/>
          </a:xfrm>
          <a:custGeom>
            <a:avLst/>
            <a:gdLst>
              <a:gd name="G0" fmla="+- 0 0 0"/>
              <a:gd name="G1" fmla="+- 21600 0 0"/>
              <a:gd name="G2" fmla="+- 21600 0 0"/>
              <a:gd name="T0" fmla="*/ 0 w 20125"/>
              <a:gd name="T1" fmla="*/ 0 h 21600"/>
              <a:gd name="T2" fmla="*/ 20125 w 20125"/>
              <a:gd name="T3" fmla="*/ 13755 h 21600"/>
              <a:gd name="T4" fmla="*/ 0 w 20125"/>
              <a:gd name="T5" fmla="*/ 21600 h 21600"/>
            </a:gdLst>
            <a:ahLst/>
            <a:cxnLst>
              <a:cxn ang="0">
                <a:pos x="T0" y="T1"/>
              </a:cxn>
              <a:cxn ang="0">
                <a:pos x="T2" y="T3"/>
              </a:cxn>
              <a:cxn ang="0">
                <a:pos x="T4" y="T5"/>
              </a:cxn>
            </a:cxnLst>
            <a:rect l="0" t="0" r="r" b="b"/>
            <a:pathLst>
              <a:path w="20125" h="21600" fill="none" extrusionOk="0">
                <a:moveTo>
                  <a:pt x="-1" y="0"/>
                </a:moveTo>
                <a:cubicBezTo>
                  <a:pt x="8901" y="0"/>
                  <a:pt x="16891" y="5461"/>
                  <a:pt x="20125" y="13754"/>
                </a:cubicBezTo>
              </a:path>
              <a:path w="20125" h="21600" stroke="0" extrusionOk="0">
                <a:moveTo>
                  <a:pt x="-1" y="0"/>
                </a:moveTo>
                <a:cubicBezTo>
                  <a:pt x="8901" y="0"/>
                  <a:pt x="16891" y="5461"/>
                  <a:pt x="20125" y="13754"/>
                </a:cubicBezTo>
                <a:lnTo>
                  <a:pt x="0" y="21600"/>
                </a:lnTo>
                <a:close/>
              </a:path>
            </a:pathLst>
          </a:custGeom>
          <a:noFill/>
          <a:ln w="57150">
            <a:solidFill>
              <a:srgbClr val="660033"/>
            </a:solidFill>
            <a:round/>
            <a:headEnd/>
            <a:tailEnd/>
          </a:ln>
          <a:effectLst/>
        </p:spPr>
        <p:txBody>
          <a:bodyPr rot="10800000" wrap="none" anchor="ctr"/>
          <a:lstStyle/>
          <a:p>
            <a:pPr algn="ctr"/>
            <a:endParaRPr lang="zh-TW" altLang="zh-TW" sz="4000">
              <a:solidFill>
                <a:srgbClr val="800080"/>
              </a:solidFill>
            </a:endParaRPr>
          </a:p>
        </p:txBody>
      </p:sp>
      <p:sp>
        <p:nvSpPr>
          <p:cNvPr id="798739" name="Line 19"/>
          <p:cNvSpPr>
            <a:spLocks noChangeShapeType="1"/>
          </p:cNvSpPr>
          <p:nvPr/>
        </p:nvSpPr>
        <p:spPr bwMode="auto">
          <a:xfrm flipH="1">
            <a:off x="7540625" y="3703638"/>
            <a:ext cx="6350" cy="846137"/>
          </a:xfrm>
          <a:prstGeom prst="line">
            <a:avLst/>
          </a:prstGeom>
          <a:noFill/>
          <a:ln w="28575">
            <a:solidFill>
              <a:srgbClr val="006600"/>
            </a:solidFill>
            <a:prstDash val="dash"/>
            <a:round/>
            <a:headEnd/>
            <a:tailEnd/>
          </a:ln>
          <a:effectLst/>
        </p:spPr>
        <p:txBody>
          <a:bodyPr/>
          <a:lstStyle/>
          <a:p>
            <a:endParaRPr lang="zh-TW" altLang="en-US"/>
          </a:p>
        </p:txBody>
      </p:sp>
      <p:sp>
        <p:nvSpPr>
          <p:cNvPr id="798740" name="Rectangle 20"/>
          <p:cNvSpPr>
            <a:spLocks noChangeArrowheads="1"/>
          </p:cNvSpPr>
          <p:nvPr/>
        </p:nvSpPr>
        <p:spPr bwMode="auto">
          <a:xfrm>
            <a:off x="7994650" y="2908300"/>
            <a:ext cx="692150" cy="701675"/>
          </a:xfrm>
          <a:prstGeom prst="rect">
            <a:avLst/>
          </a:prstGeom>
          <a:noFill/>
          <a:ln w="9525">
            <a:noFill/>
            <a:miter lim="800000"/>
            <a:headEnd/>
            <a:tailEnd/>
          </a:ln>
          <a:effectLst/>
        </p:spPr>
        <p:txBody>
          <a:bodyPr wrap="none">
            <a:spAutoFit/>
          </a:bodyPr>
          <a:lstStyle/>
          <a:p>
            <a:r>
              <a:rPr lang="zh-TW" altLang="en-US" sz="2000">
                <a:solidFill>
                  <a:srgbClr val="FF0066"/>
                </a:solidFill>
              </a:rPr>
              <a:t>維生</a:t>
            </a:r>
          </a:p>
          <a:p>
            <a:r>
              <a:rPr lang="zh-TW" altLang="en-US" sz="2000">
                <a:solidFill>
                  <a:srgbClr val="FF0066"/>
                </a:solidFill>
              </a:rPr>
              <a:t>所得</a:t>
            </a:r>
          </a:p>
        </p:txBody>
      </p:sp>
      <p:sp>
        <p:nvSpPr>
          <p:cNvPr id="798742" name="Line 22"/>
          <p:cNvSpPr>
            <a:spLocks noChangeShapeType="1"/>
          </p:cNvSpPr>
          <p:nvPr/>
        </p:nvSpPr>
        <p:spPr bwMode="auto">
          <a:xfrm flipV="1">
            <a:off x="5619750" y="3217863"/>
            <a:ext cx="1004888" cy="9525"/>
          </a:xfrm>
          <a:prstGeom prst="line">
            <a:avLst/>
          </a:prstGeom>
          <a:noFill/>
          <a:ln w="28575">
            <a:solidFill>
              <a:srgbClr val="006600"/>
            </a:solidFill>
            <a:prstDash val="sysDot"/>
            <a:round/>
            <a:headEnd/>
            <a:tailEnd/>
          </a:ln>
          <a:effectLst/>
        </p:spPr>
        <p:txBody>
          <a:bodyPr/>
          <a:lstStyle/>
          <a:p>
            <a:endParaRPr lang="zh-TW" altLang="en-US"/>
          </a:p>
        </p:txBody>
      </p:sp>
      <p:sp>
        <p:nvSpPr>
          <p:cNvPr id="798743" name="Rectangle 23"/>
          <p:cNvSpPr>
            <a:spLocks noChangeArrowheads="1"/>
          </p:cNvSpPr>
          <p:nvPr/>
        </p:nvSpPr>
        <p:spPr bwMode="auto">
          <a:xfrm>
            <a:off x="6226175" y="3740150"/>
            <a:ext cx="420688" cy="519113"/>
          </a:xfrm>
          <a:prstGeom prst="rect">
            <a:avLst/>
          </a:prstGeom>
          <a:noFill/>
          <a:ln w="9525">
            <a:noFill/>
            <a:miter lim="800000"/>
            <a:headEnd/>
            <a:tailEnd/>
          </a:ln>
          <a:effectLst/>
        </p:spPr>
        <p:txBody>
          <a:bodyPr wrap="none">
            <a:spAutoFit/>
          </a:bodyPr>
          <a:lstStyle/>
          <a:p>
            <a:r>
              <a:rPr lang="en-US" altLang="zh-TW" sz="2800"/>
              <a:t>S</a:t>
            </a:r>
          </a:p>
        </p:txBody>
      </p:sp>
      <p:sp>
        <p:nvSpPr>
          <p:cNvPr id="798744" name="Rectangle 24"/>
          <p:cNvSpPr>
            <a:spLocks noChangeArrowheads="1"/>
          </p:cNvSpPr>
          <p:nvPr/>
        </p:nvSpPr>
        <p:spPr bwMode="auto">
          <a:xfrm>
            <a:off x="6596063" y="2641600"/>
            <a:ext cx="441325" cy="519113"/>
          </a:xfrm>
          <a:prstGeom prst="rect">
            <a:avLst/>
          </a:prstGeom>
          <a:noFill/>
          <a:ln w="9525">
            <a:noFill/>
            <a:miter lim="800000"/>
            <a:headEnd/>
            <a:tailEnd/>
          </a:ln>
          <a:effectLst/>
        </p:spPr>
        <p:txBody>
          <a:bodyPr wrap="none">
            <a:spAutoFit/>
          </a:bodyPr>
          <a:lstStyle/>
          <a:p>
            <a:r>
              <a:rPr lang="en-US" altLang="zh-TW" sz="2800"/>
              <a:t>N</a:t>
            </a:r>
          </a:p>
        </p:txBody>
      </p:sp>
      <p:sp>
        <p:nvSpPr>
          <p:cNvPr id="798748" name="Oval 28"/>
          <p:cNvSpPr>
            <a:spLocks noChangeArrowheads="1"/>
          </p:cNvSpPr>
          <p:nvPr/>
        </p:nvSpPr>
        <p:spPr bwMode="auto">
          <a:xfrm>
            <a:off x="6605588" y="3627438"/>
            <a:ext cx="136525" cy="155575"/>
          </a:xfrm>
          <a:prstGeom prst="ellipse">
            <a:avLst/>
          </a:prstGeom>
          <a:solidFill>
            <a:schemeClr val="accent1"/>
          </a:solidFill>
          <a:ln w="9525">
            <a:solidFill>
              <a:schemeClr val="tx1"/>
            </a:solidFill>
            <a:round/>
            <a:headEnd/>
            <a:tailEnd/>
          </a:ln>
          <a:effectLst/>
        </p:spPr>
        <p:txBody>
          <a:bodyPr wrap="none" anchor="ctr"/>
          <a:lstStyle/>
          <a:p>
            <a:endParaRPr lang="zh-TW" altLang="en-US"/>
          </a:p>
        </p:txBody>
      </p:sp>
      <p:sp>
        <p:nvSpPr>
          <p:cNvPr id="798751" name="Line 31"/>
          <p:cNvSpPr>
            <a:spLocks noChangeShapeType="1"/>
          </p:cNvSpPr>
          <p:nvPr/>
        </p:nvSpPr>
        <p:spPr bwMode="auto">
          <a:xfrm>
            <a:off x="5562600" y="4491038"/>
            <a:ext cx="3125788" cy="30162"/>
          </a:xfrm>
          <a:prstGeom prst="line">
            <a:avLst/>
          </a:prstGeom>
          <a:noFill/>
          <a:ln w="28575">
            <a:solidFill>
              <a:schemeClr val="tx1"/>
            </a:solidFill>
            <a:round/>
            <a:headEnd/>
            <a:tailEnd type="triangle" w="med" len="med"/>
          </a:ln>
          <a:effectLst/>
        </p:spPr>
        <p:txBody>
          <a:bodyPr/>
          <a:lstStyle/>
          <a:p>
            <a:endParaRPr lang="zh-TW" altLang="en-US"/>
          </a:p>
        </p:txBody>
      </p:sp>
      <p:sp>
        <p:nvSpPr>
          <p:cNvPr id="798752" name="Rectangle 32"/>
          <p:cNvSpPr>
            <a:spLocks noChangeArrowheads="1"/>
          </p:cNvSpPr>
          <p:nvPr/>
        </p:nvSpPr>
        <p:spPr bwMode="auto">
          <a:xfrm>
            <a:off x="7453313" y="4679950"/>
            <a:ext cx="1250950" cy="519113"/>
          </a:xfrm>
          <a:prstGeom prst="rect">
            <a:avLst/>
          </a:prstGeom>
          <a:noFill/>
          <a:ln w="9525">
            <a:noFill/>
            <a:miter lim="800000"/>
            <a:headEnd/>
            <a:tailEnd/>
          </a:ln>
          <a:effectLst/>
        </p:spPr>
        <p:txBody>
          <a:bodyPr wrap="none">
            <a:spAutoFit/>
          </a:bodyPr>
          <a:lstStyle/>
          <a:p>
            <a:r>
              <a:rPr lang="zh-TW" altLang="en-US" sz="2800"/>
              <a:t>人口數</a:t>
            </a:r>
          </a:p>
        </p:txBody>
      </p:sp>
      <p:sp>
        <p:nvSpPr>
          <p:cNvPr id="798753" name="Arc 33"/>
          <p:cNvSpPr>
            <a:spLocks/>
          </p:cNvSpPr>
          <p:nvPr/>
        </p:nvSpPr>
        <p:spPr bwMode="auto">
          <a:xfrm rot="-42974634" flipH="1" flipV="1">
            <a:off x="6148388" y="1949450"/>
            <a:ext cx="2624137" cy="1919288"/>
          </a:xfrm>
          <a:custGeom>
            <a:avLst/>
            <a:gdLst>
              <a:gd name="G0" fmla="+- 0 0 0"/>
              <a:gd name="G1" fmla="+- 21600 0 0"/>
              <a:gd name="G2" fmla="+- 21600 0 0"/>
              <a:gd name="T0" fmla="*/ 0 w 20125"/>
              <a:gd name="T1" fmla="*/ 0 h 21600"/>
              <a:gd name="T2" fmla="*/ 20125 w 20125"/>
              <a:gd name="T3" fmla="*/ 13755 h 21600"/>
              <a:gd name="T4" fmla="*/ 0 w 20125"/>
              <a:gd name="T5" fmla="*/ 21600 h 21600"/>
            </a:gdLst>
            <a:ahLst/>
            <a:cxnLst>
              <a:cxn ang="0">
                <a:pos x="T0" y="T1"/>
              </a:cxn>
              <a:cxn ang="0">
                <a:pos x="T2" y="T3"/>
              </a:cxn>
              <a:cxn ang="0">
                <a:pos x="T4" y="T5"/>
              </a:cxn>
            </a:cxnLst>
            <a:rect l="0" t="0" r="r" b="b"/>
            <a:pathLst>
              <a:path w="20125" h="21600" fill="none" extrusionOk="0">
                <a:moveTo>
                  <a:pt x="-1" y="0"/>
                </a:moveTo>
                <a:cubicBezTo>
                  <a:pt x="8901" y="0"/>
                  <a:pt x="16891" y="5461"/>
                  <a:pt x="20125" y="13754"/>
                </a:cubicBezTo>
              </a:path>
              <a:path w="20125" h="21600" stroke="0" extrusionOk="0">
                <a:moveTo>
                  <a:pt x="-1" y="0"/>
                </a:moveTo>
                <a:cubicBezTo>
                  <a:pt x="8901" y="0"/>
                  <a:pt x="16891" y="5461"/>
                  <a:pt x="20125" y="13754"/>
                </a:cubicBezTo>
                <a:lnTo>
                  <a:pt x="0" y="21600"/>
                </a:lnTo>
                <a:close/>
              </a:path>
            </a:pathLst>
          </a:custGeom>
          <a:noFill/>
          <a:ln w="57150">
            <a:solidFill>
              <a:srgbClr val="0000FF"/>
            </a:solidFill>
            <a:round/>
            <a:headEnd/>
            <a:tailEnd/>
          </a:ln>
          <a:effectLst/>
        </p:spPr>
        <p:txBody>
          <a:bodyPr rot="10800000" wrap="none" anchor="ctr"/>
          <a:lstStyle/>
          <a:p>
            <a:pPr algn="ctr"/>
            <a:endParaRPr lang="zh-TW" altLang="zh-TW" sz="4000">
              <a:solidFill>
                <a:srgbClr val="800080"/>
              </a:solidFill>
            </a:endParaRPr>
          </a:p>
        </p:txBody>
      </p:sp>
      <p:sp>
        <p:nvSpPr>
          <p:cNvPr id="798754" name="Rectangle 34"/>
          <p:cNvSpPr>
            <a:spLocks noChangeArrowheads="1"/>
          </p:cNvSpPr>
          <p:nvPr/>
        </p:nvSpPr>
        <p:spPr bwMode="auto">
          <a:xfrm>
            <a:off x="533399" y="1477108"/>
            <a:ext cx="4249616" cy="3181978"/>
          </a:xfrm>
          <a:prstGeom prst="rect">
            <a:avLst/>
          </a:prstGeom>
          <a:noFill/>
          <a:ln w="9525">
            <a:noFill/>
            <a:miter lim="800000"/>
            <a:headEnd/>
            <a:tailEnd/>
          </a:ln>
          <a:effectLst/>
        </p:spPr>
        <p:txBody>
          <a:bodyPr/>
          <a:lstStyle/>
          <a:p>
            <a:pPr marL="571500" indent="-571500">
              <a:spcBef>
                <a:spcPct val="20000"/>
              </a:spcBef>
              <a:buClr>
                <a:schemeClr val="tx2"/>
              </a:buClr>
              <a:buSzPct val="70000"/>
              <a:buFont typeface="Wingdings" pitchFamily="2" charset="2"/>
              <a:buChar char="l"/>
            </a:pPr>
            <a:r>
              <a:rPr lang="zh-TW" altLang="en-US" sz="2400" dirty="0"/>
              <a:t>即使是土地增加，平均生產線上（右）移，產出點由</a:t>
            </a:r>
            <a:r>
              <a:rPr lang="en-US" altLang="zh-TW" sz="2400" dirty="0"/>
              <a:t>S</a:t>
            </a:r>
            <a:r>
              <a:rPr lang="zh-TW" altLang="en-US" sz="2400" dirty="0"/>
              <a:t>點上移到</a:t>
            </a:r>
            <a:r>
              <a:rPr lang="en-US" altLang="zh-TW" sz="2400" dirty="0"/>
              <a:t>N</a:t>
            </a:r>
            <a:r>
              <a:rPr lang="zh-TW" altLang="en-US" sz="2400" dirty="0"/>
              <a:t>點，個人平均產出增加。</a:t>
            </a:r>
          </a:p>
          <a:p>
            <a:pPr marL="571500" indent="-571500">
              <a:spcBef>
                <a:spcPct val="20000"/>
              </a:spcBef>
              <a:buClr>
                <a:schemeClr val="tx2"/>
              </a:buClr>
              <a:buSzPct val="70000"/>
              <a:buFont typeface="Wingdings" pitchFamily="2" charset="2"/>
              <a:buChar char="l"/>
            </a:pPr>
            <a:r>
              <a:rPr lang="zh-TW" altLang="en-US" sz="2400" dirty="0"/>
              <a:t>旋即，又多生小孩，產出點移到</a:t>
            </a:r>
            <a:r>
              <a:rPr lang="en-US" altLang="zh-TW" sz="2400" dirty="0"/>
              <a:t>R</a:t>
            </a:r>
            <a:r>
              <a:rPr lang="zh-TW" altLang="en-US" sz="2400" dirty="0"/>
              <a:t>點，個人平均產出又落回維生所得。</a:t>
            </a:r>
          </a:p>
        </p:txBody>
      </p:sp>
      <p:sp>
        <p:nvSpPr>
          <p:cNvPr id="798755" name="Rectangle 35"/>
          <p:cNvSpPr>
            <a:spLocks noChangeArrowheads="1"/>
          </p:cNvSpPr>
          <p:nvPr/>
        </p:nvSpPr>
        <p:spPr bwMode="auto">
          <a:xfrm>
            <a:off x="7415213" y="3097213"/>
            <a:ext cx="441325" cy="519112"/>
          </a:xfrm>
          <a:prstGeom prst="rect">
            <a:avLst/>
          </a:prstGeom>
          <a:noFill/>
          <a:ln w="9525">
            <a:noFill/>
            <a:miter lim="800000"/>
            <a:headEnd/>
            <a:tailEnd/>
          </a:ln>
          <a:effectLst/>
        </p:spPr>
        <p:txBody>
          <a:bodyPr wrap="none">
            <a:spAutoFit/>
          </a:bodyPr>
          <a:lstStyle/>
          <a:p>
            <a:r>
              <a:rPr lang="en-US" altLang="zh-TW" sz="2800"/>
              <a:t>R</a:t>
            </a:r>
          </a:p>
        </p:txBody>
      </p:sp>
      <p:sp>
        <p:nvSpPr>
          <p:cNvPr id="798749" name="Oval 29"/>
          <p:cNvSpPr>
            <a:spLocks noChangeArrowheads="1"/>
          </p:cNvSpPr>
          <p:nvPr/>
        </p:nvSpPr>
        <p:spPr bwMode="auto">
          <a:xfrm>
            <a:off x="7461250" y="3648075"/>
            <a:ext cx="136525" cy="155575"/>
          </a:xfrm>
          <a:prstGeom prst="ellipse">
            <a:avLst/>
          </a:prstGeom>
          <a:solidFill>
            <a:schemeClr val="accent1"/>
          </a:solidFill>
          <a:ln w="9525">
            <a:solidFill>
              <a:schemeClr val="tx1"/>
            </a:solidFill>
            <a:round/>
            <a:headEnd/>
            <a:tailEnd/>
          </a:ln>
          <a:effectLst/>
        </p:spPr>
        <p:txBody>
          <a:bodyPr wrap="none" anchor="ctr"/>
          <a:lstStyle/>
          <a:p>
            <a:endParaRPr lang="zh-TW" altLang="en-US"/>
          </a:p>
        </p:txBody>
      </p:sp>
      <p:sp>
        <p:nvSpPr>
          <p:cNvPr id="798757" name="Line 37"/>
          <p:cNvSpPr>
            <a:spLocks noChangeShapeType="1"/>
          </p:cNvSpPr>
          <p:nvPr/>
        </p:nvSpPr>
        <p:spPr bwMode="auto">
          <a:xfrm flipH="1">
            <a:off x="6683375" y="3186113"/>
            <a:ext cx="15875" cy="1274762"/>
          </a:xfrm>
          <a:prstGeom prst="line">
            <a:avLst/>
          </a:prstGeom>
          <a:noFill/>
          <a:ln w="28575">
            <a:solidFill>
              <a:srgbClr val="006600"/>
            </a:solidFill>
            <a:prstDash val="dash"/>
            <a:round/>
            <a:headEnd/>
            <a:tailEnd/>
          </a:ln>
          <a:effectLst/>
        </p:spPr>
        <p:txBody>
          <a:bodyPr/>
          <a:lstStyle/>
          <a:p>
            <a:endParaRPr lang="zh-TW" altLang="en-US"/>
          </a:p>
        </p:txBody>
      </p:sp>
      <p:sp>
        <p:nvSpPr>
          <p:cNvPr id="798758" name="Oval 38"/>
          <p:cNvSpPr>
            <a:spLocks noChangeArrowheads="1"/>
          </p:cNvSpPr>
          <p:nvPr/>
        </p:nvSpPr>
        <p:spPr bwMode="auto">
          <a:xfrm>
            <a:off x="6624638" y="3122613"/>
            <a:ext cx="136525" cy="155575"/>
          </a:xfrm>
          <a:prstGeom prst="ellipse">
            <a:avLst/>
          </a:prstGeom>
          <a:solidFill>
            <a:schemeClr val="accent1"/>
          </a:solidFill>
          <a:ln w="9525">
            <a:solidFill>
              <a:schemeClr val="tx1"/>
            </a:solidFill>
            <a:round/>
            <a:headEnd/>
            <a:tailEnd/>
          </a:ln>
          <a:effectLst/>
        </p:spPr>
        <p:txBody>
          <a:bodyPr wrap="none" anchor="ctr"/>
          <a:lstStyle/>
          <a:p>
            <a:endParaRPr lang="zh-TW" altLang="en-US"/>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投影片編號版面配置區 5"/>
          <p:cNvSpPr>
            <a:spLocks noGrp="1"/>
          </p:cNvSpPr>
          <p:nvPr>
            <p:ph type="sldNum" sz="quarter" idx="12"/>
          </p:nvPr>
        </p:nvSpPr>
        <p:spPr/>
        <p:txBody>
          <a:bodyPr/>
          <a:lstStyle/>
          <a:p>
            <a:fld id="{0554A444-0A56-418F-B2F6-5B8CE3F97C44}" type="slidenum">
              <a:rPr lang="en-US" altLang="zh-TW"/>
              <a:pPr/>
              <a:t>44</a:t>
            </a:fld>
            <a:endParaRPr lang="en-US" altLang="zh-TW"/>
          </a:p>
        </p:txBody>
      </p:sp>
      <p:sp>
        <p:nvSpPr>
          <p:cNvPr id="796674" name="Rectangle 2"/>
          <p:cNvSpPr>
            <a:spLocks noGrp="1" noChangeArrowheads="1"/>
          </p:cNvSpPr>
          <p:nvPr>
            <p:ph type="title"/>
          </p:nvPr>
        </p:nvSpPr>
        <p:spPr>
          <a:xfrm>
            <a:off x="457201" y="122237"/>
            <a:ext cx="7561384" cy="809747"/>
          </a:xfrm>
        </p:spPr>
        <p:txBody>
          <a:bodyPr/>
          <a:lstStyle/>
          <a:p>
            <a:r>
              <a:rPr lang="en-US" altLang="zh-TW" sz="4000" dirty="0" smtClean="0">
                <a:solidFill>
                  <a:srgbClr val="800080"/>
                </a:solidFill>
                <a:latin typeface="+mn-lt"/>
              </a:rPr>
              <a:t>5.7  </a:t>
            </a:r>
            <a:r>
              <a:rPr lang="zh-TW" altLang="en-US" sz="4000" dirty="0" smtClean="0">
                <a:solidFill>
                  <a:srgbClr val="800080"/>
                </a:solidFill>
                <a:latin typeface="+mn-lt"/>
              </a:rPr>
              <a:t>勞力</a:t>
            </a:r>
            <a:endParaRPr lang="zh-TW" altLang="en-US" sz="4000" dirty="0">
              <a:solidFill>
                <a:srgbClr val="800080"/>
              </a:solidFill>
              <a:latin typeface="+mn-lt"/>
            </a:endParaRPr>
          </a:p>
        </p:txBody>
      </p:sp>
      <p:sp>
        <p:nvSpPr>
          <p:cNvPr id="796676" name="Rectangle 4"/>
          <p:cNvSpPr>
            <a:spLocks noChangeArrowheads="1"/>
          </p:cNvSpPr>
          <p:nvPr/>
        </p:nvSpPr>
        <p:spPr bwMode="auto">
          <a:xfrm>
            <a:off x="511629" y="1318846"/>
            <a:ext cx="7946571" cy="2150245"/>
          </a:xfrm>
          <a:prstGeom prst="rect">
            <a:avLst/>
          </a:prstGeom>
          <a:noFill/>
          <a:ln w="9525">
            <a:noFill/>
            <a:miter lim="800000"/>
            <a:headEnd/>
            <a:tailEnd/>
          </a:ln>
          <a:effectLst/>
        </p:spPr>
        <p:txBody>
          <a:bodyPr/>
          <a:lstStyle/>
          <a:p>
            <a:pPr marL="571500" indent="-571500">
              <a:spcBef>
                <a:spcPct val="20000"/>
              </a:spcBef>
              <a:buClr>
                <a:schemeClr val="tx2"/>
              </a:buClr>
              <a:buFont typeface="Wingdings" pitchFamily="2" charset="2"/>
              <a:buAutoNum type="arabicParenR"/>
            </a:pPr>
            <a:r>
              <a:rPr lang="zh-TW" altLang="en-US" sz="2800" dirty="0" smtClean="0"/>
              <a:t>和勞力相關：人口數、人口結構、人力資本。</a:t>
            </a:r>
            <a:endParaRPr lang="en-US" altLang="zh-TW" sz="2800" dirty="0" smtClean="0"/>
          </a:p>
          <a:p>
            <a:pPr marL="1028700" lvl="1" indent="-571500">
              <a:spcBef>
                <a:spcPct val="20000"/>
              </a:spcBef>
              <a:buClr>
                <a:schemeClr val="tx2"/>
              </a:buClr>
              <a:buFont typeface="Arial" pitchFamily="34" charset="0"/>
              <a:buChar char="•"/>
            </a:pPr>
            <a:r>
              <a:rPr lang="zh-TW" altLang="en-US" sz="2400" dirty="0" smtClean="0"/>
              <a:t>勞力增加</a:t>
            </a:r>
            <a:r>
              <a:rPr lang="zh-TW" altLang="en-US" sz="2400" dirty="0"/>
              <a:t>是古典經濟理論增加所得的主要動力。</a:t>
            </a:r>
          </a:p>
          <a:p>
            <a:pPr marL="1028700" lvl="1" indent="-571500">
              <a:spcBef>
                <a:spcPct val="20000"/>
              </a:spcBef>
              <a:buClr>
                <a:schemeClr val="tx2"/>
              </a:buClr>
              <a:buFont typeface="Arial" pitchFamily="34" charset="0"/>
              <a:buChar char="•"/>
            </a:pPr>
            <a:r>
              <a:rPr lang="zh-TW" altLang="en-US" sz="2400" dirty="0" smtClean="0"/>
              <a:t>人口</a:t>
            </a:r>
            <a:r>
              <a:rPr lang="zh-TW" altLang="en-US" sz="2400" dirty="0"/>
              <a:t>紅利</a:t>
            </a:r>
          </a:p>
          <a:p>
            <a:pPr marL="571500" indent="-571500">
              <a:spcBef>
                <a:spcPct val="20000"/>
              </a:spcBef>
              <a:buClr>
                <a:schemeClr val="tx2"/>
              </a:buClr>
              <a:buFont typeface="Wingdings" pitchFamily="2" charset="2"/>
              <a:buAutoNum type="arabicParenR"/>
            </a:pPr>
            <a:r>
              <a:rPr lang="zh-TW" altLang="en-US" sz="2800" dirty="0"/>
              <a:t>勞動邊際生產力遞減，使得平均產出也遞減。</a:t>
            </a:r>
          </a:p>
        </p:txBody>
      </p:sp>
      <p:sp>
        <p:nvSpPr>
          <p:cNvPr id="796677" name="Line 5"/>
          <p:cNvSpPr>
            <a:spLocks noChangeShapeType="1"/>
          </p:cNvSpPr>
          <p:nvPr/>
        </p:nvSpPr>
        <p:spPr bwMode="auto">
          <a:xfrm flipV="1">
            <a:off x="1057275" y="6021388"/>
            <a:ext cx="3300413" cy="9525"/>
          </a:xfrm>
          <a:prstGeom prst="line">
            <a:avLst/>
          </a:prstGeom>
          <a:noFill/>
          <a:ln w="28575">
            <a:solidFill>
              <a:schemeClr val="tx1"/>
            </a:solidFill>
            <a:round/>
            <a:headEnd/>
            <a:tailEnd type="triangle" w="med" len="med"/>
          </a:ln>
          <a:effectLst/>
        </p:spPr>
        <p:txBody>
          <a:bodyPr/>
          <a:lstStyle/>
          <a:p>
            <a:endParaRPr lang="zh-TW" altLang="en-US"/>
          </a:p>
        </p:txBody>
      </p:sp>
      <p:sp>
        <p:nvSpPr>
          <p:cNvPr id="796678" name="Line 6"/>
          <p:cNvSpPr>
            <a:spLocks noChangeShapeType="1"/>
          </p:cNvSpPr>
          <p:nvPr/>
        </p:nvSpPr>
        <p:spPr bwMode="auto">
          <a:xfrm flipV="1">
            <a:off x="1057275" y="4205288"/>
            <a:ext cx="9525" cy="1862137"/>
          </a:xfrm>
          <a:prstGeom prst="line">
            <a:avLst/>
          </a:prstGeom>
          <a:noFill/>
          <a:ln w="38100">
            <a:solidFill>
              <a:schemeClr val="tx1"/>
            </a:solidFill>
            <a:round/>
            <a:headEnd/>
            <a:tailEnd type="triangle" w="med" len="med"/>
          </a:ln>
          <a:effectLst/>
        </p:spPr>
        <p:txBody>
          <a:bodyPr/>
          <a:lstStyle/>
          <a:p>
            <a:endParaRPr lang="zh-TW" altLang="en-US"/>
          </a:p>
        </p:txBody>
      </p:sp>
      <p:sp>
        <p:nvSpPr>
          <p:cNvPr id="796679" name="Rectangle 7"/>
          <p:cNvSpPr>
            <a:spLocks noChangeArrowheads="1"/>
          </p:cNvSpPr>
          <p:nvPr/>
        </p:nvSpPr>
        <p:spPr bwMode="auto">
          <a:xfrm>
            <a:off x="523875" y="3532188"/>
            <a:ext cx="1250950" cy="519112"/>
          </a:xfrm>
          <a:prstGeom prst="rect">
            <a:avLst/>
          </a:prstGeom>
          <a:noFill/>
          <a:ln w="9525">
            <a:noFill/>
            <a:miter lim="800000"/>
            <a:headEnd/>
            <a:tailEnd/>
          </a:ln>
          <a:effectLst/>
        </p:spPr>
        <p:txBody>
          <a:bodyPr wrap="none">
            <a:spAutoFit/>
          </a:bodyPr>
          <a:lstStyle/>
          <a:p>
            <a:r>
              <a:rPr lang="zh-TW" altLang="en-US" sz="2800"/>
              <a:t>總產出</a:t>
            </a:r>
          </a:p>
        </p:txBody>
      </p:sp>
      <p:sp>
        <p:nvSpPr>
          <p:cNvPr id="796681" name="Arc 9"/>
          <p:cNvSpPr>
            <a:spLocks/>
          </p:cNvSpPr>
          <p:nvPr/>
        </p:nvSpPr>
        <p:spPr bwMode="auto">
          <a:xfrm rot="10800000" flipV="1">
            <a:off x="1108075" y="4560888"/>
            <a:ext cx="2733675" cy="1919287"/>
          </a:xfrm>
          <a:custGeom>
            <a:avLst/>
            <a:gdLst>
              <a:gd name="G0" fmla="+- 0 0 0"/>
              <a:gd name="G1" fmla="+- 21600 0 0"/>
              <a:gd name="G2" fmla="+- 21600 0 0"/>
              <a:gd name="T0" fmla="*/ 0 w 20970"/>
              <a:gd name="T1" fmla="*/ 0 h 21600"/>
              <a:gd name="T2" fmla="*/ 20970 w 20970"/>
              <a:gd name="T3" fmla="*/ 16420 h 21600"/>
              <a:gd name="T4" fmla="*/ 0 w 20970"/>
              <a:gd name="T5" fmla="*/ 21600 h 21600"/>
            </a:gdLst>
            <a:ahLst/>
            <a:cxnLst>
              <a:cxn ang="0">
                <a:pos x="T0" y="T1"/>
              </a:cxn>
              <a:cxn ang="0">
                <a:pos x="T2" y="T3"/>
              </a:cxn>
              <a:cxn ang="0">
                <a:pos x="T4" y="T5"/>
              </a:cxn>
            </a:cxnLst>
            <a:rect l="0" t="0" r="r" b="b"/>
            <a:pathLst>
              <a:path w="20970" h="21600" fill="none" extrusionOk="0">
                <a:moveTo>
                  <a:pt x="-1" y="0"/>
                </a:moveTo>
                <a:cubicBezTo>
                  <a:pt x="9934" y="0"/>
                  <a:pt x="18587" y="6775"/>
                  <a:pt x="20969" y="16420"/>
                </a:cubicBezTo>
              </a:path>
              <a:path w="20970" h="21600" stroke="0" extrusionOk="0">
                <a:moveTo>
                  <a:pt x="-1" y="0"/>
                </a:moveTo>
                <a:cubicBezTo>
                  <a:pt x="9934" y="0"/>
                  <a:pt x="18587" y="6775"/>
                  <a:pt x="20969" y="16420"/>
                </a:cubicBezTo>
                <a:lnTo>
                  <a:pt x="0" y="21600"/>
                </a:lnTo>
                <a:close/>
              </a:path>
            </a:pathLst>
          </a:custGeom>
          <a:noFill/>
          <a:ln w="57150">
            <a:solidFill>
              <a:srgbClr val="660033"/>
            </a:solidFill>
            <a:round/>
            <a:headEnd/>
            <a:tailEnd/>
          </a:ln>
          <a:effectLst/>
        </p:spPr>
        <p:txBody>
          <a:bodyPr wrap="none" anchor="ctr"/>
          <a:lstStyle/>
          <a:p>
            <a:pPr algn="ctr"/>
            <a:endParaRPr lang="zh-TW" altLang="zh-TW" sz="4000">
              <a:solidFill>
                <a:srgbClr val="800080"/>
              </a:solidFill>
            </a:endParaRPr>
          </a:p>
        </p:txBody>
      </p:sp>
      <p:sp>
        <p:nvSpPr>
          <p:cNvPr id="796688" name="Rectangle 16"/>
          <p:cNvSpPr>
            <a:spLocks noChangeArrowheads="1"/>
          </p:cNvSpPr>
          <p:nvPr/>
        </p:nvSpPr>
        <p:spPr bwMode="auto">
          <a:xfrm>
            <a:off x="3627438" y="6129338"/>
            <a:ext cx="1250950" cy="519112"/>
          </a:xfrm>
          <a:prstGeom prst="rect">
            <a:avLst/>
          </a:prstGeom>
          <a:noFill/>
          <a:ln w="9525">
            <a:noFill/>
            <a:miter lim="800000"/>
            <a:headEnd/>
            <a:tailEnd/>
          </a:ln>
          <a:effectLst/>
        </p:spPr>
        <p:txBody>
          <a:bodyPr wrap="none">
            <a:spAutoFit/>
          </a:bodyPr>
          <a:lstStyle/>
          <a:p>
            <a:r>
              <a:rPr lang="zh-TW" altLang="en-US" sz="2800"/>
              <a:t>人口數</a:t>
            </a:r>
          </a:p>
        </p:txBody>
      </p:sp>
      <p:sp>
        <p:nvSpPr>
          <p:cNvPr id="796689" name="Line 17"/>
          <p:cNvSpPr>
            <a:spLocks noChangeShapeType="1"/>
          </p:cNvSpPr>
          <p:nvPr/>
        </p:nvSpPr>
        <p:spPr bwMode="auto">
          <a:xfrm>
            <a:off x="5260975" y="5989638"/>
            <a:ext cx="2892425" cy="0"/>
          </a:xfrm>
          <a:prstGeom prst="line">
            <a:avLst/>
          </a:prstGeom>
          <a:noFill/>
          <a:ln w="28575">
            <a:solidFill>
              <a:schemeClr val="tx1"/>
            </a:solidFill>
            <a:round/>
            <a:headEnd/>
            <a:tailEnd type="triangle" w="med" len="med"/>
          </a:ln>
          <a:effectLst/>
        </p:spPr>
        <p:txBody>
          <a:bodyPr/>
          <a:lstStyle/>
          <a:p>
            <a:endParaRPr lang="zh-TW" altLang="en-US"/>
          </a:p>
        </p:txBody>
      </p:sp>
      <p:sp>
        <p:nvSpPr>
          <p:cNvPr id="796690" name="Line 18"/>
          <p:cNvSpPr>
            <a:spLocks noChangeShapeType="1"/>
          </p:cNvSpPr>
          <p:nvPr/>
        </p:nvSpPr>
        <p:spPr bwMode="auto">
          <a:xfrm flipV="1">
            <a:off x="5270500" y="4137025"/>
            <a:ext cx="9525" cy="1862138"/>
          </a:xfrm>
          <a:prstGeom prst="line">
            <a:avLst/>
          </a:prstGeom>
          <a:noFill/>
          <a:ln w="38100">
            <a:solidFill>
              <a:schemeClr val="tx1"/>
            </a:solidFill>
            <a:round/>
            <a:headEnd/>
            <a:tailEnd type="triangle" w="med" len="med"/>
          </a:ln>
          <a:effectLst/>
        </p:spPr>
        <p:txBody>
          <a:bodyPr/>
          <a:lstStyle/>
          <a:p>
            <a:endParaRPr lang="zh-TW" altLang="en-US"/>
          </a:p>
        </p:txBody>
      </p:sp>
      <p:sp>
        <p:nvSpPr>
          <p:cNvPr id="796691" name="Rectangle 19"/>
          <p:cNvSpPr>
            <a:spLocks noChangeArrowheads="1"/>
          </p:cNvSpPr>
          <p:nvPr/>
        </p:nvSpPr>
        <p:spPr bwMode="auto">
          <a:xfrm>
            <a:off x="4725949" y="3564286"/>
            <a:ext cx="1606550" cy="519113"/>
          </a:xfrm>
          <a:prstGeom prst="rect">
            <a:avLst/>
          </a:prstGeom>
          <a:noFill/>
          <a:ln w="9525">
            <a:noFill/>
            <a:miter lim="800000"/>
            <a:headEnd/>
            <a:tailEnd/>
          </a:ln>
          <a:effectLst/>
        </p:spPr>
        <p:txBody>
          <a:bodyPr wrap="none">
            <a:spAutoFit/>
          </a:bodyPr>
          <a:lstStyle/>
          <a:p>
            <a:r>
              <a:rPr lang="zh-TW" altLang="en-US" sz="2800" dirty="0"/>
              <a:t>平均產出</a:t>
            </a:r>
          </a:p>
        </p:txBody>
      </p:sp>
      <p:sp>
        <p:nvSpPr>
          <p:cNvPr id="796692" name="Arc 20"/>
          <p:cNvSpPr>
            <a:spLocks/>
          </p:cNvSpPr>
          <p:nvPr/>
        </p:nvSpPr>
        <p:spPr bwMode="auto">
          <a:xfrm rot="-42974634" flipH="1" flipV="1">
            <a:off x="5321300" y="3895725"/>
            <a:ext cx="2624138" cy="1919288"/>
          </a:xfrm>
          <a:custGeom>
            <a:avLst/>
            <a:gdLst>
              <a:gd name="G0" fmla="+- 0 0 0"/>
              <a:gd name="G1" fmla="+- 21600 0 0"/>
              <a:gd name="G2" fmla="+- 21600 0 0"/>
              <a:gd name="T0" fmla="*/ 0 w 20125"/>
              <a:gd name="T1" fmla="*/ 0 h 21600"/>
              <a:gd name="T2" fmla="*/ 20125 w 20125"/>
              <a:gd name="T3" fmla="*/ 13755 h 21600"/>
              <a:gd name="T4" fmla="*/ 0 w 20125"/>
              <a:gd name="T5" fmla="*/ 21600 h 21600"/>
            </a:gdLst>
            <a:ahLst/>
            <a:cxnLst>
              <a:cxn ang="0">
                <a:pos x="T0" y="T1"/>
              </a:cxn>
              <a:cxn ang="0">
                <a:pos x="T2" y="T3"/>
              </a:cxn>
              <a:cxn ang="0">
                <a:pos x="T4" y="T5"/>
              </a:cxn>
            </a:cxnLst>
            <a:rect l="0" t="0" r="r" b="b"/>
            <a:pathLst>
              <a:path w="20125" h="21600" fill="none" extrusionOk="0">
                <a:moveTo>
                  <a:pt x="-1" y="0"/>
                </a:moveTo>
                <a:cubicBezTo>
                  <a:pt x="8901" y="0"/>
                  <a:pt x="16891" y="5461"/>
                  <a:pt x="20125" y="13754"/>
                </a:cubicBezTo>
              </a:path>
              <a:path w="20125" h="21600" stroke="0" extrusionOk="0">
                <a:moveTo>
                  <a:pt x="-1" y="0"/>
                </a:moveTo>
                <a:cubicBezTo>
                  <a:pt x="8901" y="0"/>
                  <a:pt x="16891" y="5461"/>
                  <a:pt x="20125" y="13754"/>
                </a:cubicBezTo>
                <a:lnTo>
                  <a:pt x="0" y="21600"/>
                </a:lnTo>
                <a:close/>
              </a:path>
            </a:pathLst>
          </a:custGeom>
          <a:noFill/>
          <a:ln w="57150">
            <a:solidFill>
              <a:srgbClr val="660033"/>
            </a:solidFill>
            <a:round/>
            <a:headEnd/>
            <a:tailEnd/>
          </a:ln>
          <a:effectLst/>
        </p:spPr>
        <p:txBody>
          <a:bodyPr rot="10800000" wrap="none" anchor="ctr"/>
          <a:lstStyle/>
          <a:p>
            <a:pPr algn="ctr"/>
            <a:endParaRPr lang="zh-TW" altLang="zh-TW" sz="4000">
              <a:solidFill>
                <a:srgbClr val="800080"/>
              </a:solidFill>
            </a:endParaRPr>
          </a:p>
        </p:txBody>
      </p:sp>
      <p:sp>
        <p:nvSpPr>
          <p:cNvPr id="796693" name="Rectangle 21"/>
          <p:cNvSpPr>
            <a:spLocks noChangeArrowheads="1"/>
          </p:cNvSpPr>
          <p:nvPr/>
        </p:nvSpPr>
        <p:spPr bwMode="auto">
          <a:xfrm>
            <a:off x="7051675" y="6129338"/>
            <a:ext cx="1250950" cy="519112"/>
          </a:xfrm>
          <a:prstGeom prst="rect">
            <a:avLst/>
          </a:prstGeom>
          <a:noFill/>
          <a:ln w="9525">
            <a:noFill/>
            <a:miter lim="800000"/>
            <a:headEnd/>
            <a:tailEnd/>
          </a:ln>
          <a:effectLst/>
        </p:spPr>
        <p:txBody>
          <a:bodyPr wrap="none">
            <a:spAutoFit/>
          </a:bodyPr>
          <a:lstStyle/>
          <a:p>
            <a:r>
              <a:rPr lang="zh-TW" altLang="en-US" sz="2800"/>
              <a:t>人口數</a:t>
            </a:r>
          </a:p>
        </p:txBody>
      </p:sp>
      <p:sp>
        <p:nvSpPr>
          <p:cNvPr id="796694" name="Line 22"/>
          <p:cNvSpPr>
            <a:spLocks noChangeShapeType="1"/>
          </p:cNvSpPr>
          <p:nvPr/>
        </p:nvSpPr>
        <p:spPr bwMode="auto">
          <a:xfrm flipV="1">
            <a:off x="1125538" y="4675188"/>
            <a:ext cx="2074862" cy="1333500"/>
          </a:xfrm>
          <a:prstGeom prst="line">
            <a:avLst/>
          </a:prstGeom>
          <a:noFill/>
          <a:ln w="28575">
            <a:solidFill>
              <a:srgbClr val="006600"/>
            </a:solidFill>
            <a:prstDash val="sysDot"/>
            <a:round/>
            <a:headEnd/>
            <a:tailEnd/>
          </a:ln>
          <a:effectLst/>
        </p:spPr>
        <p:txBody>
          <a:bodyPr/>
          <a:lstStyle/>
          <a:p>
            <a:endParaRPr lang="zh-TW" altLang="en-US"/>
          </a:p>
        </p:txBody>
      </p:sp>
      <p:sp>
        <p:nvSpPr>
          <p:cNvPr id="796695" name="Line 23"/>
          <p:cNvSpPr>
            <a:spLocks noChangeShapeType="1"/>
          </p:cNvSpPr>
          <p:nvPr/>
        </p:nvSpPr>
        <p:spPr bwMode="auto">
          <a:xfrm flipV="1">
            <a:off x="1174750" y="4606925"/>
            <a:ext cx="2638425" cy="1401763"/>
          </a:xfrm>
          <a:prstGeom prst="line">
            <a:avLst/>
          </a:prstGeom>
          <a:noFill/>
          <a:ln w="28575">
            <a:solidFill>
              <a:srgbClr val="006600"/>
            </a:solidFill>
            <a:prstDash val="sysDot"/>
            <a:round/>
            <a:headEnd/>
            <a:tailEnd/>
          </a:ln>
          <a:effectLst/>
        </p:spPr>
        <p:txBody>
          <a:bodyPr/>
          <a:lstStyle/>
          <a:p>
            <a:endParaRPr lang="zh-TW" altLang="en-US"/>
          </a:p>
        </p:txBody>
      </p:sp>
      <p:sp>
        <p:nvSpPr>
          <p:cNvPr id="796696" name="Line 24"/>
          <p:cNvSpPr>
            <a:spLocks noChangeShapeType="1"/>
          </p:cNvSpPr>
          <p:nvPr/>
        </p:nvSpPr>
        <p:spPr bwMode="auto">
          <a:xfrm flipV="1">
            <a:off x="1096963" y="4791075"/>
            <a:ext cx="1509712" cy="1265238"/>
          </a:xfrm>
          <a:prstGeom prst="line">
            <a:avLst/>
          </a:prstGeom>
          <a:noFill/>
          <a:ln w="28575">
            <a:solidFill>
              <a:srgbClr val="006600"/>
            </a:solidFill>
            <a:prstDash val="sysDot"/>
            <a:round/>
            <a:headEnd/>
            <a:tailEnd/>
          </a:ln>
          <a:effectLst/>
        </p:spPr>
        <p:txBody>
          <a:bodyPr/>
          <a:lstStyle/>
          <a:p>
            <a:endParaRPr lang="zh-TW" altLang="en-US"/>
          </a:p>
        </p:txBody>
      </p:sp>
      <p:sp>
        <p:nvSpPr>
          <p:cNvPr id="796697" name="Line 25"/>
          <p:cNvSpPr>
            <a:spLocks noChangeShapeType="1"/>
          </p:cNvSpPr>
          <p:nvPr/>
        </p:nvSpPr>
        <p:spPr bwMode="auto">
          <a:xfrm>
            <a:off x="2635250" y="4830763"/>
            <a:ext cx="12700" cy="1165225"/>
          </a:xfrm>
          <a:prstGeom prst="line">
            <a:avLst/>
          </a:prstGeom>
          <a:noFill/>
          <a:ln w="28575">
            <a:solidFill>
              <a:srgbClr val="006600"/>
            </a:solidFill>
            <a:prstDash val="dash"/>
            <a:round/>
            <a:headEnd/>
            <a:tailEnd/>
          </a:ln>
          <a:effectLst/>
        </p:spPr>
        <p:txBody>
          <a:bodyPr/>
          <a:lstStyle/>
          <a:p>
            <a:endParaRPr lang="zh-TW" altLang="en-US"/>
          </a:p>
        </p:txBody>
      </p:sp>
      <p:sp>
        <p:nvSpPr>
          <p:cNvPr id="796698" name="Line 26"/>
          <p:cNvSpPr>
            <a:spLocks noChangeShapeType="1"/>
          </p:cNvSpPr>
          <p:nvPr/>
        </p:nvSpPr>
        <p:spPr bwMode="auto">
          <a:xfrm>
            <a:off x="3198813" y="4695825"/>
            <a:ext cx="31750" cy="1311275"/>
          </a:xfrm>
          <a:prstGeom prst="line">
            <a:avLst/>
          </a:prstGeom>
          <a:noFill/>
          <a:ln w="28575">
            <a:solidFill>
              <a:srgbClr val="006600"/>
            </a:solidFill>
            <a:prstDash val="dash"/>
            <a:round/>
            <a:headEnd/>
            <a:tailEnd/>
          </a:ln>
          <a:effectLst/>
        </p:spPr>
        <p:txBody>
          <a:bodyPr/>
          <a:lstStyle/>
          <a:p>
            <a:endParaRPr lang="zh-TW" altLang="en-US"/>
          </a:p>
        </p:txBody>
      </p:sp>
      <p:sp>
        <p:nvSpPr>
          <p:cNvPr id="796699" name="Line 27"/>
          <p:cNvSpPr>
            <a:spLocks noChangeShapeType="1"/>
          </p:cNvSpPr>
          <p:nvPr/>
        </p:nvSpPr>
        <p:spPr bwMode="auto">
          <a:xfrm>
            <a:off x="3813175" y="4579938"/>
            <a:ext cx="12700" cy="1428750"/>
          </a:xfrm>
          <a:prstGeom prst="line">
            <a:avLst/>
          </a:prstGeom>
          <a:noFill/>
          <a:ln w="28575">
            <a:solidFill>
              <a:srgbClr val="006600"/>
            </a:solidFill>
            <a:prstDash val="dash"/>
            <a:round/>
            <a:headEnd/>
            <a:tailEnd/>
          </a:ln>
          <a:effectLst/>
        </p:spPr>
        <p:txBody>
          <a:bodyPr/>
          <a:lstStyle/>
          <a:p>
            <a:endParaRPr lang="zh-TW" altLang="en-US"/>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投影片編號版面配置區 5"/>
          <p:cNvSpPr>
            <a:spLocks noGrp="1"/>
          </p:cNvSpPr>
          <p:nvPr>
            <p:ph type="sldNum" sz="quarter" idx="12"/>
          </p:nvPr>
        </p:nvSpPr>
        <p:spPr/>
        <p:txBody>
          <a:bodyPr/>
          <a:lstStyle/>
          <a:p>
            <a:fld id="{0084F09B-FBD4-46D2-8C79-8AC1D536DEA6}" type="slidenum">
              <a:rPr lang="en-US" altLang="zh-TW"/>
              <a:pPr/>
              <a:t>45</a:t>
            </a:fld>
            <a:endParaRPr lang="en-US" altLang="zh-TW"/>
          </a:p>
        </p:txBody>
      </p:sp>
      <p:sp>
        <p:nvSpPr>
          <p:cNvPr id="809986" name="Rectangle 2"/>
          <p:cNvSpPr>
            <a:spLocks noGrp="1" noChangeArrowheads="1"/>
          </p:cNvSpPr>
          <p:nvPr>
            <p:ph type="title"/>
          </p:nvPr>
        </p:nvSpPr>
        <p:spPr>
          <a:xfrm>
            <a:off x="438150" y="161926"/>
            <a:ext cx="7508421" cy="752474"/>
          </a:xfrm>
        </p:spPr>
        <p:txBody>
          <a:bodyPr/>
          <a:lstStyle/>
          <a:p>
            <a:pPr marL="742950" indent="-742950"/>
            <a:r>
              <a:rPr lang="en-US" altLang="zh-TW" sz="4000" dirty="0" smtClean="0">
                <a:solidFill>
                  <a:srgbClr val="800080"/>
                </a:solidFill>
                <a:latin typeface="+mn-lt"/>
              </a:rPr>
              <a:t>5.8   </a:t>
            </a:r>
            <a:r>
              <a:rPr lang="zh-TW" altLang="en-US" sz="4000" dirty="0" smtClean="0">
                <a:solidFill>
                  <a:srgbClr val="800080"/>
                </a:solidFill>
                <a:latin typeface="+mn-lt"/>
              </a:rPr>
              <a:t>熟練與人力</a:t>
            </a:r>
            <a:r>
              <a:rPr kumimoji="0" lang="zh-TW" altLang="en-US" sz="4000" dirty="0" smtClean="0">
                <a:solidFill>
                  <a:srgbClr val="800080"/>
                </a:solidFill>
                <a:latin typeface="+mn-lt"/>
              </a:rPr>
              <a:t>資本</a:t>
            </a:r>
            <a:endParaRPr lang="zh-TW" altLang="en-US" sz="4000" dirty="0">
              <a:solidFill>
                <a:srgbClr val="800080"/>
              </a:solidFill>
              <a:latin typeface="+mn-lt"/>
            </a:endParaRPr>
          </a:p>
        </p:txBody>
      </p:sp>
      <p:sp>
        <p:nvSpPr>
          <p:cNvPr id="809994" name="Rectangle 10"/>
          <p:cNvSpPr>
            <a:spLocks noChangeArrowheads="1"/>
          </p:cNvSpPr>
          <p:nvPr/>
        </p:nvSpPr>
        <p:spPr bwMode="auto">
          <a:xfrm>
            <a:off x="473075" y="1240971"/>
            <a:ext cx="7473496" cy="4875667"/>
          </a:xfrm>
          <a:prstGeom prst="rect">
            <a:avLst/>
          </a:prstGeom>
          <a:noFill/>
          <a:ln w="9525">
            <a:noFill/>
            <a:miter lim="800000"/>
            <a:headEnd/>
            <a:tailEnd/>
          </a:ln>
          <a:effectLst/>
        </p:spPr>
        <p:txBody>
          <a:bodyPr/>
          <a:lstStyle/>
          <a:p>
            <a:pPr marL="514350" indent="-514350">
              <a:lnSpc>
                <a:spcPct val="130000"/>
              </a:lnSpc>
              <a:spcBef>
                <a:spcPct val="20000"/>
              </a:spcBef>
              <a:buClr>
                <a:schemeClr val="tx2"/>
              </a:buClr>
              <a:buSzPct val="70000"/>
              <a:buFont typeface="+mj-lt"/>
              <a:buAutoNum type="arabicParenR"/>
            </a:pPr>
            <a:r>
              <a:rPr lang="zh-TW" altLang="en-US" sz="2800" dirty="0" smtClean="0">
                <a:latin typeface="新細明體" pitchFamily="18" charset="-120"/>
              </a:rPr>
              <a:t>工作久了，自然就熟練。</a:t>
            </a:r>
            <a:endParaRPr lang="en-US" altLang="zh-TW" sz="2800" dirty="0" smtClean="0">
              <a:latin typeface="新細明體" pitchFamily="18" charset="-120"/>
            </a:endParaRPr>
          </a:p>
          <a:p>
            <a:pPr marL="514350" indent="-514350">
              <a:lnSpc>
                <a:spcPct val="130000"/>
              </a:lnSpc>
              <a:spcBef>
                <a:spcPct val="20000"/>
              </a:spcBef>
              <a:buClr>
                <a:schemeClr val="tx2"/>
              </a:buClr>
              <a:buSzPct val="70000"/>
              <a:buFont typeface="+mj-lt"/>
              <a:buAutoNum type="arabicParenR"/>
            </a:pPr>
            <a:r>
              <a:rPr lang="zh-TW" altLang="en-US" sz="2800" dirty="0" smtClean="0">
                <a:latin typeface="新細明體" pitchFamily="18" charset="-120"/>
              </a:rPr>
              <a:t>勞動的</a:t>
            </a:r>
            <a:r>
              <a:rPr lang="zh-TW" altLang="en-US" sz="2800" dirty="0">
                <a:latin typeface="新細明體" pitchFamily="18" charset="-120"/>
              </a:rPr>
              <a:t>經驗與</a:t>
            </a:r>
            <a:r>
              <a:rPr lang="zh-TW" altLang="en-US" sz="2800" dirty="0" smtClean="0">
                <a:latin typeface="新細明體" pitchFamily="18" charset="-120"/>
              </a:rPr>
              <a:t>知識也會累積。此</a:t>
            </a:r>
            <a:r>
              <a:rPr lang="zh-TW" altLang="en-US" sz="2800" dirty="0">
                <a:latin typeface="新細明體" pitchFamily="18" charset="-120"/>
              </a:rPr>
              <a:t>即 </a:t>
            </a:r>
            <a:r>
              <a:rPr lang="en-US" altLang="zh-TW" sz="2800" dirty="0">
                <a:latin typeface="新細明體" pitchFamily="18" charset="-120"/>
              </a:rPr>
              <a:t>G. Becker</a:t>
            </a:r>
            <a:r>
              <a:rPr lang="zh-TW" altLang="en-US" sz="2800" dirty="0">
                <a:latin typeface="新細明體" pitchFamily="18" charset="-120"/>
              </a:rPr>
              <a:t>所稱的人力資本 </a:t>
            </a:r>
            <a:r>
              <a:rPr lang="en-US" altLang="zh-TW" sz="2800" dirty="0">
                <a:latin typeface="新細明體" pitchFamily="18" charset="-120"/>
              </a:rPr>
              <a:t>(human capital)</a:t>
            </a:r>
            <a:r>
              <a:rPr lang="zh-TW" altLang="en-US" sz="2800" dirty="0">
                <a:latin typeface="新細明體" pitchFamily="18" charset="-120"/>
              </a:rPr>
              <a:t>。</a:t>
            </a:r>
          </a:p>
          <a:p>
            <a:pPr marL="971550" lvl="1" indent="-514350">
              <a:lnSpc>
                <a:spcPct val="130000"/>
              </a:lnSpc>
              <a:spcBef>
                <a:spcPct val="20000"/>
              </a:spcBef>
              <a:buClr>
                <a:schemeClr val="tx2"/>
              </a:buClr>
              <a:buSzPct val="70000"/>
              <a:buFont typeface="Arial" pitchFamily="34" charset="0"/>
              <a:buChar char="•"/>
            </a:pPr>
            <a:r>
              <a:rPr lang="en-US" altLang="zh-TW" sz="2400" dirty="0">
                <a:latin typeface="新細明體" pitchFamily="18" charset="-120"/>
              </a:rPr>
              <a:t>K. Arrow </a:t>
            </a:r>
            <a:r>
              <a:rPr lang="zh-TW" altLang="en-US" sz="2400" dirty="0">
                <a:latin typeface="新細明體" pitchFamily="18" charset="-120"/>
              </a:rPr>
              <a:t>和 </a:t>
            </a:r>
            <a:r>
              <a:rPr lang="en-US" altLang="zh-TW" sz="2400" dirty="0">
                <a:latin typeface="新細明體" pitchFamily="18" charset="-120"/>
              </a:rPr>
              <a:t>R. Lucas </a:t>
            </a:r>
            <a:r>
              <a:rPr lang="zh-TW" altLang="en-US" sz="2400" dirty="0">
                <a:latin typeface="新細明體" pitchFamily="18" charset="-120"/>
              </a:rPr>
              <a:t>所提出的「做中學」過程 </a:t>
            </a:r>
            <a:r>
              <a:rPr lang="en-US" altLang="zh-TW" sz="2400" dirty="0">
                <a:latin typeface="新細明體" pitchFamily="18" charset="-120"/>
              </a:rPr>
              <a:t>(learning by doing) </a:t>
            </a:r>
            <a:r>
              <a:rPr lang="zh-TW" altLang="en-US" sz="2400" dirty="0">
                <a:latin typeface="新細明體" pitchFamily="18" charset="-120"/>
              </a:rPr>
              <a:t>是教育與訓練之外的人力資本累積過程。</a:t>
            </a:r>
          </a:p>
          <a:p>
            <a:pPr marL="971550" lvl="1" indent="-514350">
              <a:lnSpc>
                <a:spcPct val="130000"/>
              </a:lnSpc>
              <a:spcBef>
                <a:spcPct val="20000"/>
              </a:spcBef>
              <a:buClr>
                <a:schemeClr val="tx2"/>
              </a:buClr>
              <a:buSzPct val="70000"/>
              <a:buFont typeface="Arial" pitchFamily="34" charset="0"/>
              <a:buChar char="•"/>
            </a:pPr>
            <a:r>
              <a:rPr lang="zh-TW" altLang="en-US" sz="2400" dirty="0">
                <a:latin typeface="新細明體" pitchFamily="18" charset="-120"/>
              </a:rPr>
              <a:t>教育、訓練、做中學都是不斷累積的內生動力。</a:t>
            </a: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投影片編號版面配置區 5"/>
          <p:cNvSpPr>
            <a:spLocks noGrp="1"/>
          </p:cNvSpPr>
          <p:nvPr>
            <p:ph type="sldNum" sz="quarter" idx="12"/>
          </p:nvPr>
        </p:nvSpPr>
        <p:spPr>
          <a:xfrm>
            <a:off x="6522723" y="6002336"/>
            <a:ext cx="2133600" cy="457200"/>
          </a:xfrm>
        </p:spPr>
        <p:txBody>
          <a:bodyPr/>
          <a:lstStyle/>
          <a:p>
            <a:fld id="{52C51E2E-5CD5-4AEE-82B0-116374F9B44C}" type="slidenum">
              <a:rPr lang="en-US" altLang="zh-TW"/>
              <a:pPr/>
              <a:t>46</a:t>
            </a:fld>
            <a:endParaRPr lang="en-US" altLang="zh-TW"/>
          </a:p>
        </p:txBody>
      </p:sp>
      <p:sp>
        <p:nvSpPr>
          <p:cNvPr id="751618" name="Rectangle 2"/>
          <p:cNvSpPr>
            <a:spLocks noGrp="1" noChangeArrowheads="1"/>
          </p:cNvSpPr>
          <p:nvPr>
            <p:ph type="title"/>
          </p:nvPr>
        </p:nvSpPr>
        <p:spPr>
          <a:xfrm>
            <a:off x="468313" y="184150"/>
            <a:ext cx="7444764" cy="906095"/>
          </a:xfrm>
        </p:spPr>
        <p:txBody>
          <a:bodyPr/>
          <a:lstStyle/>
          <a:p>
            <a:r>
              <a:rPr kumimoji="0" lang="en-US" altLang="zh-TW" sz="4000" dirty="0" smtClean="0">
                <a:solidFill>
                  <a:srgbClr val="800080"/>
                </a:solidFill>
                <a:latin typeface="+mn-lt"/>
              </a:rPr>
              <a:t>5.9  </a:t>
            </a:r>
            <a:r>
              <a:rPr kumimoji="0" lang="zh-TW" altLang="en-US" sz="4000" dirty="0" smtClean="0">
                <a:solidFill>
                  <a:srgbClr val="800080"/>
                </a:solidFill>
                <a:latin typeface="+mn-lt"/>
              </a:rPr>
              <a:t>資本</a:t>
            </a:r>
            <a:endParaRPr lang="zh-TW" altLang="en-US" sz="4000" dirty="0">
              <a:solidFill>
                <a:srgbClr val="800080"/>
              </a:solidFill>
              <a:latin typeface="+mn-lt"/>
            </a:endParaRPr>
          </a:p>
        </p:txBody>
      </p:sp>
      <p:sp>
        <p:nvSpPr>
          <p:cNvPr id="751619" name="Line 3"/>
          <p:cNvSpPr>
            <a:spLocks noChangeShapeType="1"/>
          </p:cNvSpPr>
          <p:nvPr/>
        </p:nvSpPr>
        <p:spPr bwMode="auto">
          <a:xfrm>
            <a:off x="2603186" y="5989636"/>
            <a:ext cx="3900487" cy="7938"/>
          </a:xfrm>
          <a:prstGeom prst="line">
            <a:avLst/>
          </a:prstGeom>
          <a:noFill/>
          <a:ln w="57150">
            <a:solidFill>
              <a:schemeClr val="tx1"/>
            </a:solidFill>
            <a:round/>
            <a:headEnd/>
            <a:tailEnd type="triangle" w="med" len="med"/>
          </a:ln>
          <a:effectLst/>
        </p:spPr>
        <p:txBody>
          <a:bodyPr/>
          <a:lstStyle/>
          <a:p>
            <a:endParaRPr lang="zh-TW" altLang="en-US"/>
          </a:p>
        </p:txBody>
      </p:sp>
      <p:sp>
        <p:nvSpPr>
          <p:cNvPr id="751620" name="Line 4"/>
          <p:cNvSpPr>
            <a:spLocks noChangeShapeType="1"/>
          </p:cNvSpPr>
          <p:nvPr/>
        </p:nvSpPr>
        <p:spPr bwMode="auto">
          <a:xfrm flipV="1">
            <a:off x="2603186" y="3467099"/>
            <a:ext cx="1587" cy="2520950"/>
          </a:xfrm>
          <a:prstGeom prst="line">
            <a:avLst/>
          </a:prstGeom>
          <a:noFill/>
          <a:ln w="38100">
            <a:solidFill>
              <a:schemeClr val="tx1"/>
            </a:solidFill>
            <a:round/>
            <a:headEnd/>
            <a:tailEnd type="triangle" w="med" len="med"/>
          </a:ln>
          <a:effectLst/>
        </p:spPr>
        <p:txBody>
          <a:bodyPr/>
          <a:lstStyle/>
          <a:p>
            <a:endParaRPr lang="zh-TW" altLang="en-US"/>
          </a:p>
        </p:txBody>
      </p:sp>
      <p:sp>
        <p:nvSpPr>
          <p:cNvPr id="751621" name="Arc 5"/>
          <p:cNvSpPr>
            <a:spLocks/>
          </p:cNvSpPr>
          <p:nvPr/>
        </p:nvSpPr>
        <p:spPr bwMode="auto">
          <a:xfrm rot="5400000" flipH="1" flipV="1">
            <a:off x="3558068" y="3772692"/>
            <a:ext cx="1916112" cy="3762375"/>
          </a:xfrm>
          <a:custGeom>
            <a:avLst/>
            <a:gdLst>
              <a:gd name="G0" fmla="+- 0 0 0"/>
              <a:gd name="G1" fmla="+- 20655 0 0"/>
              <a:gd name="G2" fmla="+- 21600 0 0"/>
              <a:gd name="T0" fmla="*/ 6317 w 21298"/>
              <a:gd name="T1" fmla="*/ 0 h 20655"/>
              <a:gd name="T2" fmla="*/ 21298 w 21298"/>
              <a:gd name="T3" fmla="*/ 17059 h 20655"/>
              <a:gd name="T4" fmla="*/ 0 w 21298"/>
              <a:gd name="T5" fmla="*/ 20655 h 20655"/>
            </a:gdLst>
            <a:ahLst/>
            <a:cxnLst>
              <a:cxn ang="0">
                <a:pos x="T0" y="T1"/>
              </a:cxn>
              <a:cxn ang="0">
                <a:pos x="T2" y="T3"/>
              </a:cxn>
              <a:cxn ang="0">
                <a:pos x="T4" y="T5"/>
              </a:cxn>
            </a:cxnLst>
            <a:rect l="0" t="0" r="r" b="b"/>
            <a:pathLst>
              <a:path w="21298" h="20655" fill="none" extrusionOk="0">
                <a:moveTo>
                  <a:pt x="6317" y="-1"/>
                </a:moveTo>
                <a:cubicBezTo>
                  <a:pt x="14137" y="2391"/>
                  <a:pt x="19936" y="8994"/>
                  <a:pt x="21298" y="17058"/>
                </a:cubicBezTo>
              </a:path>
              <a:path w="21298" h="20655" stroke="0" extrusionOk="0">
                <a:moveTo>
                  <a:pt x="6317" y="-1"/>
                </a:moveTo>
                <a:cubicBezTo>
                  <a:pt x="14137" y="2391"/>
                  <a:pt x="19936" y="8994"/>
                  <a:pt x="21298" y="17058"/>
                </a:cubicBezTo>
                <a:lnTo>
                  <a:pt x="0" y="20655"/>
                </a:lnTo>
                <a:close/>
              </a:path>
            </a:pathLst>
          </a:custGeom>
          <a:noFill/>
          <a:ln w="57150">
            <a:solidFill>
              <a:srgbClr val="0000FF"/>
            </a:solidFill>
            <a:round/>
            <a:headEnd/>
            <a:tailEnd type="triangle" w="med" len="med"/>
          </a:ln>
          <a:effectLst/>
        </p:spPr>
        <p:txBody>
          <a:bodyPr wrap="none" anchor="ctr"/>
          <a:lstStyle/>
          <a:p>
            <a:endParaRPr lang="zh-TW" altLang="en-US"/>
          </a:p>
        </p:txBody>
      </p:sp>
      <p:sp>
        <p:nvSpPr>
          <p:cNvPr id="751622" name="Line 6"/>
          <p:cNvSpPr>
            <a:spLocks noChangeShapeType="1"/>
          </p:cNvSpPr>
          <p:nvPr/>
        </p:nvSpPr>
        <p:spPr bwMode="auto">
          <a:xfrm>
            <a:off x="2819086" y="4548186"/>
            <a:ext cx="3194050" cy="1588"/>
          </a:xfrm>
          <a:prstGeom prst="line">
            <a:avLst/>
          </a:prstGeom>
          <a:noFill/>
          <a:ln w="28575">
            <a:solidFill>
              <a:schemeClr val="bg2"/>
            </a:solidFill>
            <a:prstDash val="dashDot"/>
            <a:round/>
            <a:headEnd/>
            <a:tailEnd/>
          </a:ln>
          <a:effectLst/>
        </p:spPr>
        <p:txBody>
          <a:bodyPr/>
          <a:lstStyle/>
          <a:p>
            <a:endParaRPr lang="zh-TW" altLang="en-US"/>
          </a:p>
        </p:txBody>
      </p:sp>
      <p:sp>
        <p:nvSpPr>
          <p:cNvPr id="751623" name="Arc 7"/>
          <p:cNvSpPr>
            <a:spLocks/>
          </p:cNvSpPr>
          <p:nvPr/>
        </p:nvSpPr>
        <p:spPr bwMode="auto">
          <a:xfrm rot="5400000" flipH="1" flipV="1">
            <a:off x="2806385" y="3544887"/>
            <a:ext cx="3186113" cy="3440112"/>
          </a:xfrm>
          <a:custGeom>
            <a:avLst/>
            <a:gdLst>
              <a:gd name="G0" fmla="+- 0 0 0"/>
              <a:gd name="G1" fmla="+- 20655 0 0"/>
              <a:gd name="G2" fmla="+- 21600 0 0"/>
              <a:gd name="T0" fmla="*/ 6317 w 21512"/>
              <a:gd name="T1" fmla="*/ 0 h 20655"/>
              <a:gd name="T2" fmla="*/ 21512 w 21512"/>
              <a:gd name="T3" fmla="*/ 18710 h 20655"/>
              <a:gd name="T4" fmla="*/ 0 w 21512"/>
              <a:gd name="T5" fmla="*/ 20655 h 20655"/>
            </a:gdLst>
            <a:ahLst/>
            <a:cxnLst>
              <a:cxn ang="0">
                <a:pos x="T0" y="T1"/>
              </a:cxn>
              <a:cxn ang="0">
                <a:pos x="T2" y="T3"/>
              </a:cxn>
              <a:cxn ang="0">
                <a:pos x="T4" y="T5"/>
              </a:cxn>
            </a:cxnLst>
            <a:rect l="0" t="0" r="r" b="b"/>
            <a:pathLst>
              <a:path w="21512" h="20655" fill="none" extrusionOk="0">
                <a:moveTo>
                  <a:pt x="6317" y="-1"/>
                </a:moveTo>
                <a:cubicBezTo>
                  <a:pt x="14714" y="2567"/>
                  <a:pt x="20721" y="9964"/>
                  <a:pt x="21512" y="18709"/>
                </a:cubicBezTo>
              </a:path>
              <a:path w="21512" h="20655" stroke="0" extrusionOk="0">
                <a:moveTo>
                  <a:pt x="6317" y="-1"/>
                </a:moveTo>
                <a:cubicBezTo>
                  <a:pt x="14714" y="2567"/>
                  <a:pt x="20721" y="9964"/>
                  <a:pt x="21512" y="18709"/>
                </a:cubicBezTo>
                <a:lnTo>
                  <a:pt x="0" y="20655"/>
                </a:lnTo>
                <a:close/>
              </a:path>
            </a:pathLst>
          </a:custGeom>
          <a:noFill/>
          <a:ln w="57150">
            <a:solidFill>
              <a:srgbClr val="FF0066"/>
            </a:solidFill>
            <a:prstDash val="dash"/>
            <a:round/>
            <a:headEnd/>
            <a:tailEnd type="triangle" w="med" len="med"/>
          </a:ln>
          <a:effectLst/>
        </p:spPr>
        <p:txBody>
          <a:bodyPr wrap="none" anchor="ctr"/>
          <a:lstStyle/>
          <a:p>
            <a:endParaRPr lang="zh-TW" altLang="en-US"/>
          </a:p>
        </p:txBody>
      </p:sp>
      <p:sp>
        <p:nvSpPr>
          <p:cNvPr id="751624" name="AutoShape 8"/>
          <p:cNvSpPr>
            <a:spLocks noChangeArrowheads="1"/>
          </p:cNvSpPr>
          <p:nvPr/>
        </p:nvSpPr>
        <p:spPr bwMode="auto">
          <a:xfrm>
            <a:off x="3744598" y="4489449"/>
            <a:ext cx="647700" cy="647700"/>
          </a:xfrm>
          <a:prstGeom prst="upArrow">
            <a:avLst>
              <a:gd name="adj1" fmla="val 50000"/>
              <a:gd name="adj2" fmla="val 25000"/>
            </a:avLst>
          </a:prstGeom>
          <a:solidFill>
            <a:schemeClr val="accent1"/>
          </a:solidFill>
          <a:ln w="9525">
            <a:solidFill>
              <a:schemeClr val="tx1"/>
            </a:solidFill>
            <a:miter lim="800000"/>
            <a:headEnd/>
            <a:tailEnd/>
          </a:ln>
          <a:effectLst/>
        </p:spPr>
        <p:txBody>
          <a:bodyPr vert="eaVert" wrap="none" anchor="ctr"/>
          <a:lstStyle/>
          <a:p>
            <a:endParaRPr lang="zh-TW" altLang="en-US"/>
          </a:p>
        </p:txBody>
      </p:sp>
      <p:sp>
        <p:nvSpPr>
          <p:cNvPr id="751625" name="Rectangle 9"/>
          <p:cNvSpPr>
            <a:spLocks noGrp="1" noChangeArrowheads="1"/>
          </p:cNvSpPr>
          <p:nvPr>
            <p:ph type="body" idx="1"/>
          </p:nvPr>
        </p:nvSpPr>
        <p:spPr>
          <a:xfrm>
            <a:off x="457085" y="1284514"/>
            <a:ext cx="7424172" cy="2082419"/>
          </a:xfrm>
          <a:noFill/>
          <a:ln/>
        </p:spPr>
        <p:txBody>
          <a:bodyPr/>
          <a:lstStyle/>
          <a:p>
            <a:r>
              <a:rPr lang="zh-TW" altLang="en-US" sz="2800" dirty="0"/>
              <a:t>要避免勞動生產力遞減，第</a:t>
            </a:r>
            <a:r>
              <a:rPr lang="zh-TW" altLang="en-US" sz="2800" dirty="0" smtClean="0"/>
              <a:t>一個解方就是</a:t>
            </a:r>
            <a:r>
              <a:rPr lang="zh-TW" altLang="en-US" sz="2800" dirty="0"/>
              <a:t>資本的投入</a:t>
            </a:r>
            <a:r>
              <a:rPr lang="zh-TW" altLang="en-US" sz="2800" dirty="0" smtClean="0"/>
              <a:t>。</a:t>
            </a:r>
            <a:endParaRPr lang="en-US" altLang="zh-TW" sz="2800" dirty="0" smtClean="0"/>
          </a:p>
          <a:p>
            <a:pPr lvl="1"/>
            <a:r>
              <a:rPr lang="zh-TW" altLang="en-US" sz="2400" dirty="0" smtClean="0"/>
              <a:t>勞力</a:t>
            </a:r>
            <a:r>
              <a:rPr lang="zh-TW" altLang="en-US" sz="2400" dirty="0"/>
              <a:t>與資本財的互補，可以提升勞動生產力。更多的資本財投入可以有更高的邊際產出。</a:t>
            </a:r>
          </a:p>
        </p:txBody>
      </p:sp>
      <p:sp>
        <p:nvSpPr>
          <p:cNvPr id="751626" name="Rectangle 10"/>
          <p:cNvSpPr>
            <a:spLocks noChangeArrowheads="1"/>
          </p:cNvSpPr>
          <p:nvPr/>
        </p:nvSpPr>
        <p:spPr bwMode="auto">
          <a:xfrm>
            <a:off x="6975161" y="5624511"/>
            <a:ext cx="1174750" cy="488950"/>
          </a:xfrm>
          <a:prstGeom prst="rect">
            <a:avLst/>
          </a:prstGeom>
          <a:noFill/>
          <a:ln w="9525">
            <a:noFill/>
            <a:miter lim="800000"/>
            <a:headEnd/>
            <a:tailEnd/>
          </a:ln>
          <a:effectLst/>
        </p:spPr>
        <p:txBody>
          <a:bodyPr wrap="none">
            <a:spAutoFit/>
          </a:bodyPr>
          <a:lstStyle/>
          <a:p>
            <a:r>
              <a:rPr lang="zh-TW" altLang="en-US" sz="2600"/>
              <a:t>人口數</a:t>
            </a:r>
          </a:p>
        </p:txBody>
      </p:sp>
      <p:sp>
        <p:nvSpPr>
          <p:cNvPr id="751627" name="Rectangle 11"/>
          <p:cNvSpPr>
            <a:spLocks noChangeArrowheads="1"/>
          </p:cNvSpPr>
          <p:nvPr/>
        </p:nvSpPr>
        <p:spPr bwMode="auto">
          <a:xfrm>
            <a:off x="1026160" y="3529965"/>
            <a:ext cx="1174750" cy="488950"/>
          </a:xfrm>
          <a:prstGeom prst="rect">
            <a:avLst/>
          </a:prstGeom>
          <a:noFill/>
          <a:ln w="9525">
            <a:noFill/>
            <a:miter lim="800000"/>
            <a:headEnd/>
            <a:tailEnd/>
          </a:ln>
          <a:effectLst/>
        </p:spPr>
        <p:txBody>
          <a:bodyPr wrap="none">
            <a:spAutoFit/>
          </a:bodyPr>
          <a:lstStyle/>
          <a:p>
            <a:r>
              <a:rPr lang="zh-TW" altLang="en-US" sz="2600" dirty="0"/>
              <a:t>總產出</a:t>
            </a:r>
          </a:p>
        </p:txBody>
      </p:sp>
      <p:sp>
        <p:nvSpPr>
          <p:cNvPr id="751628" name="Rectangle 12"/>
          <p:cNvSpPr>
            <a:spLocks noChangeArrowheads="1"/>
          </p:cNvSpPr>
          <p:nvPr/>
        </p:nvSpPr>
        <p:spPr bwMode="auto">
          <a:xfrm>
            <a:off x="5800411" y="3989386"/>
            <a:ext cx="2317750" cy="457200"/>
          </a:xfrm>
          <a:prstGeom prst="rect">
            <a:avLst/>
          </a:prstGeom>
          <a:noFill/>
          <a:ln w="9525">
            <a:noFill/>
            <a:miter lim="800000"/>
            <a:headEnd/>
            <a:tailEnd/>
          </a:ln>
          <a:effectLst/>
        </p:spPr>
        <p:txBody>
          <a:bodyPr>
            <a:spAutoFit/>
          </a:bodyPr>
          <a:lstStyle/>
          <a:p>
            <a:r>
              <a:rPr lang="zh-TW" altLang="en-US" sz="2400"/>
              <a:t>資本投入</a:t>
            </a:r>
          </a:p>
        </p:txBody>
      </p:sp>
      <p:sp>
        <p:nvSpPr>
          <p:cNvPr id="751629" name="Line 13"/>
          <p:cNvSpPr>
            <a:spLocks noChangeShapeType="1"/>
          </p:cNvSpPr>
          <p:nvPr/>
        </p:nvSpPr>
        <p:spPr bwMode="auto">
          <a:xfrm>
            <a:off x="4692336" y="3503611"/>
            <a:ext cx="0" cy="2541588"/>
          </a:xfrm>
          <a:prstGeom prst="line">
            <a:avLst/>
          </a:prstGeom>
          <a:noFill/>
          <a:ln w="9525">
            <a:solidFill>
              <a:schemeClr val="tx1"/>
            </a:solidFill>
            <a:prstDash val="dash"/>
            <a:round/>
            <a:headEnd/>
            <a:tailEnd/>
          </a:ln>
          <a:effectLst/>
        </p:spPr>
        <p:txBody>
          <a:bodyPr/>
          <a:lstStyle/>
          <a:p>
            <a:endParaRPr lang="zh-TW" altLang="en-US"/>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投影片編號版面配置區 6"/>
          <p:cNvSpPr>
            <a:spLocks noGrp="1"/>
          </p:cNvSpPr>
          <p:nvPr>
            <p:ph type="sldNum" sz="quarter" idx="12"/>
          </p:nvPr>
        </p:nvSpPr>
        <p:spPr/>
        <p:txBody>
          <a:bodyPr/>
          <a:lstStyle/>
          <a:p>
            <a:fld id="{1C36C583-AF85-4137-8FB2-F8E19C480A63}" type="slidenum">
              <a:rPr lang="en-US" altLang="zh-TW"/>
              <a:pPr/>
              <a:t>47</a:t>
            </a:fld>
            <a:endParaRPr lang="en-US" altLang="zh-TW"/>
          </a:p>
        </p:txBody>
      </p:sp>
      <p:sp>
        <p:nvSpPr>
          <p:cNvPr id="752642" name="Rectangle 2"/>
          <p:cNvSpPr>
            <a:spLocks noGrp="1" noChangeArrowheads="1"/>
          </p:cNvSpPr>
          <p:nvPr>
            <p:ph type="title"/>
          </p:nvPr>
        </p:nvSpPr>
        <p:spPr>
          <a:xfrm>
            <a:off x="457200" y="122239"/>
            <a:ext cx="7511143" cy="857476"/>
          </a:xfrm>
        </p:spPr>
        <p:txBody>
          <a:bodyPr/>
          <a:lstStyle/>
          <a:p>
            <a:r>
              <a:rPr kumimoji="0" lang="en-US" altLang="zh-TW" sz="4000" dirty="0" smtClean="0">
                <a:solidFill>
                  <a:srgbClr val="800080"/>
                </a:solidFill>
                <a:latin typeface="+mn-lt"/>
              </a:rPr>
              <a:t>5.10 </a:t>
            </a:r>
            <a:r>
              <a:rPr kumimoji="0" lang="zh-TW" altLang="en-US" sz="4000" dirty="0" smtClean="0">
                <a:solidFill>
                  <a:srgbClr val="800080"/>
                </a:solidFill>
                <a:latin typeface="+mn-lt"/>
              </a:rPr>
              <a:t> 資本出現</a:t>
            </a:r>
            <a:r>
              <a:rPr kumimoji="0" lang="zh-TW" altLang="en-US" sz="4000" dirty="0">
                <a:solidFill>
                  <a:srgbClr val="800080"/>
                </a:solidFill>
                <a:latin typeface="+mn-lt"/>
              </a:rPr>
              <a:t>邊際產出</a:t>
            </a:r>
            <a:r>
              <a:rPr kumimoji="0" lang="zh-TW" altLang="en-US" sz="4000" dirty="0" smtClean="0">
                <a:solidFill>
                  <a:srgbClr val="800080"/>
                </a:solidFill>
                <a:latin typeface="+mn-lt"/>
              </a:rPr>
              <a:t>遞減</a:t>
            </a:r>
            <a:endParaRPr lang="zh-TW" altLang="en-US" sz="4000" dirty="0">
              <a:solidFill>
                <a:srgbClr val="800080"/>
              </a:solidFill>
              <a:latin typeface="+mn-lt"/>
            </a:endParaRPr>
          </a:p>
        </p:txBody>
      </p:sp>
      <p:sp>
        <p:nvSpPr>
          <p:cNvPr id="752650" name="Rectangle 10"/>
          <p:cNvSpPr>
            <a:spLocks noGrp="1" noChangeArrowheads="1"/>
          </p:cNvSpPr>
          <p:nvPr>
            <p:ph type="body" sz="half" idx="1"/>
          </p:nvPr>
        </p:nvSpPr>
        <p:spPr>
          <a:xfrm>
            <a:off x="495300" y="1292225"/>
            <a:ext cx="8143875" cy="2064292"/>
          </a:xfrm>
          <a:noFill/>
          <a:ln/>
        </p:spPr>
        <p:txBody>
          <a:bodyPr/>
          <a:lstStyle/>
          <a:p>
            <a:pPr marL="495300" indent="-495300">
              <a:lnSpc>
                <a:spcPct val="90000"/>
              </a:lnSpc>
            </a:pPr>
            <a:r>
              <a:rPr lang="zh-TW" altLang="en-US" sz="2800" dirty="0"/>
              <a:t>資本對產出的貢獻：</a:t>
            </a:r>
          </a:p>
          <a:p>
            <a:pPr marL="763588" lvl="1" indent="-419100">
              <a:lnSpc>
                <a:spcPct val="90000"/>
              </a:lnSpc>
              <a:buSzTx/>
              <a:buFont typeface="Wingdings" pitchFamily="2" charset="2"/>
              <a:buAutoNum type="circleNumWdWhitePlain"/>
            </a:pPr>
            <a:r>
              <a:rPr lang="zh-TW" altLang="en-US" sz="2400" dirty="0"/>
              <a:t>資本作為獨立生產因素的貢獻。</a:t>
            </a:r>
          </a:p>
          <a:p>
            <a:pPr marL="763588" lvl="1" indent="-419100">
              <a:lnSpc>
                <a:spcPct val="90000"/>
              </a:lnSpc>
              <a:buSzTx/>
              <a:buFont typeface="Wingdings" pitchFamily="2" charset="2"/>
              <a:buAutoNum type="circleNumWdWhitePlain"/>
            </a:pPr>
            <a:r>
              <a:rPr lang="zh-TW" altLang="en-US" sz="2400" dirty="0"/>
              <a:t>資本和勞動力的協力效果。</a:t>
            </a:r>
          </a:p>
          <a:p>
            <a:pPr marL="495300" indent="-495300">
              <a:lnSpc>
                <a:spcPct val="90000"/>
              </a:lnSpc>
            </a:pPr>
            <a:r>
              <a:rPr lang="zh-TW" altLang="en-US" sz="2800" dirty="0"/>
              <a:t>這兩方面的貢獻，是否也會出現邊際遞減現象？</a:t>
            </a:r>
          </a:p>
        </p:txBody>
      </p:sp>
      <p:sp>
        <p:nvSpPr>
          <p:cNvPr id="752664" name="Line 24"/>
          <p:cNvSpPr>
            <a:spLocks noChangeShapeType="1"/>
          </p:cNvSpPr>
          <p:nvPr/>
        </p:nvSpPr>
        <p:spPr bwMode="auto">
          <a:xfrm flipV="1">
            <a:off x="1057275" y="6021388"/>
            <a:ext cx="3300413" cy="9525"/>
          </a:xfrm>
          <a:prstGeom prst="line">
            <a:avLst/>
          </a:prstGeom>
          <a:noFill/>
          <a:ln w="28575">
            <a:solidFill>
              <a:schemeClr val="tx1"/>
            </a:solidFill>
            <a:round/>
            <a:headEnd/>
            <a:tailEnd type="triangle" w="med" len="med"/>
          </a:ln>
          <a:effectLst/>
        </p:spPr>
        <p:txBody>
          <a:bodyPr/>
          <a:lstStyle/>
          <a:p>
            <a:endParaRPr lang="zh-TW" altLang="en-US"/>
          </a:p>
        </p:txBody>
      </p:sp>
      <p:sp>
        <p:nvSpPr>
          <p:cNvPr id="752665" name="Line 25"/>
          <p:cNvSpPr>
            <a:spLocks noChangeShapeType="1"/>
          </p:cNvSpPr>
          <p:nvPr/>
        </p:nvSpPr>
        <p:spPr bwMode="auto">
          <a:xfrm flipV="1">
            <a:off x="1057275" y="4205288"/>
            <a:ext cx="9525" cy="1862137"/>
          </a:xfrm>
          <a:prstGeom prst="line">
            <a:avLst/>
          </a:prstGeom>
          <a:noFill/>
          <a:ln w="38100">
            <a:solidFill>
              <a:schemeClr val="tx1"/>
            </a:solidFill>
            <a:round/>
            <a:headEnd/>
            <a:tailEnd type="triangle" w="med" len="med"/>
          </a:ln>
          <a:effectLst/>
        </p:spPr>
        <p:txBody>
          <a:bodyPr/>
          <a:lstStyle/>
          <a:p>
            <a:endParaRPr lang="zh-TW" altLang="en-US"/>
          </a:p>
        </p:txBody>
      </p:sp>
      <p:sp>
        <p:nvSpPr>
          <p:cNvPr id="752666" name="Rectangle 26"/>
          <p:cNvSpPr>
            <a:spLocks noChangeArrowheads="1"/>
          </p:cNvSpPr>
          <p:nvPr/>
        </p:nvSpPr>
        <p:spPr bwMode="auto">
          <a:xfrm>
            <a:off x="523875" y="3581400"/>
            <a:ext cx="1708150" cy="457200"/>
          </a:xfrm>
          <a:prstGeom prst="rect">
            <a:avLst/>
          </a:prstGeom>
          <a:noFill/>
          <a:ln w="9525">
            <a:noFill/>
            <a:miter lim="800000"/>
            <a:headEnd/>
            <a:tailEnd/>
          </a:ln>
          <a:effectLst/>
        </p:spPr>
        <p:txBody>
          <a:bodyPr wrap="none">
            <a:spAutoFit/>
          </a:bodyPr>
          <a:lstStyle/>
          <a:p>
            <a:r>
              <a:rPr lang="zh-TW" altLang="en-US" sz="2400"/>
              <a:t>獨立之產出</a:t>
            </a:r>
          </a:p>
        </p:txBody>
      </p:sp>
      <p:sp>
        <p:nvSpPr>
          <p:cNvPr id="752667" name="Arc 27"/>
          <p:cNvSpPr>
            <a:spLocks/>
          </p:cNvSpPr>
          <p:nvPr/>
        </p:nvSpPr>
        <p:spPr bwMode="auto">
          <a:xfrm rot="10800000" flipV="1">
            <a:off x="1108075" y="4560888"/>
            <a:ext cx="2733675" cy="1919287"/>
          </a:xfrm>
          <a:custGeom>
            <a:avLst/>
            <a:gdLst>
              <a:gd name="G0" fmla="+- 0 0 0"/>
              <a:gd name="G1" fmla="+- 21600 0 0"/>
              <a:gd name="G2" fmla="+- 21600 0 0"/>
              <a:gd name="T0" fmla="*/ 0 w 20970"/>
              <a:gd name="T1" fmla="*/ 0 h 21600"/>
              <a:gd name="T2" fmla="*/ 20970 w 20970"/>
              <a:gd name="T3" fmla="*/ 16420 h 21600"/>
              <a:gd name="T4" fmla="*/ 0 w 20970"/>
              <a:gd name="T5" fmla="*/ 21600 h 21600"/>
            </a:gdLst>
            <a:ahLst/>
            <a:cxnLst>
              <a:cxn ang="0">
                <a:pos x="T0" y="T1"/>
              </a:cxn>
              <a:cxn ang="0">
                <a:pos x="T2" y="T3"/>
              </a:cxn>
              <a:cxn ang="0">
                <a:pos x="T4" y="T5"/>
              </a:cxn>
            </a:cxnLst>
            <a:rect l="0" t="0" r="r" b="b"/>
            <a:pathLst>
              <a:path w="20970" h="21600" fill="none" extrusionOk="0">
                <a:moveTo>
                  <a:pt x="-1" y="0"/>
                </a:moveTo>
                <a:cubicBezTo>
                  <a:pt x="9934" y="0"/>
                  <a:pt x="18587" y="6775"/>
                  <a:pt x="20969" y="16420"/>
                </a:cubicBezTo>
              </a:path>
              <a:path w="20970" h="21600" stroke="0" extrusionOk="0">
                <a:moveTo>
                  <a:pt x="-1" y="0"/>
                </a:moveTo>
                <a:cubicBezTo>
                  <a:pt x="9934" y="0"/>
                  <a:pt x="18587" y="6775"/>
                  <a:pt x="20969" y="16420"/>
                </a:cubicBezTo>
                <a:lnTo>
                  <a:pt x="0" y="21600"/>
                </a:lnTo>
                <a:close/>
              </a:path>
            </a:pathLst>
          </a:custGeom>
          <a:noFill/>
          <a:ln w="57150">
            <a:solidFill>
              <a:srgbClr val="660033"/>
            </a:solidFill>
            <a:round/>
            <a:headEnd/>
            <a:tailEnd/>
          </a:ln>
          <a:effectLst/>
        </p:spPr>
        <p:txBody>
          <a:bodyPr wrap="none" anchor="ctr"/>
          <a:lstStyle/>
          <a:p>
            <a:pPr algn="ctr"/>
            <a:endParaRPr lang="zh-TW" altLang="zh-TW" sz="4000">
              <a:solidFill>
                <a:srgbClr val="800080"/>
              </a:solidFill>
            </a:endParaRPr>
          </a:p>
        </p:txBody>
      </p:sp>
      <p:sp>
        <p:nvSpPr>
          <p:cNvPr id="752668" name="Rectangle 28"/>
          <p:cNvSpPr>
            <a:spLocks noChangeArrowheads="1"/>
          </p:cNvSpPr>
          <p:nvPr/>
        </p:nvSpPr>
        <p:spPr bwMode="auto">
          <a:xfrm>
            <a:off x="3305175" y="6129338"/>
            <a:ext cx="1250950" cy="519112"/>
          </a:xfrm>
          <a:prstGeom prst="rect">
            <a:avLst/>
          </a:prstGeom>
          <a:noFill/>
          <a:ln w="9525">
            <a:noFill/>
            <a:miter lim="800000"/>
            <a:headEnd/>
            <a:tailEnd/>
          </a:ln>
          <a:effectLst/>
        </p:spPr>
        <p:txBody>
          <a:bodyPr wrap="none">
            <a:spAutoFit/>
          </a:bodyPr>
          <a:lstStyle/>
          <a:p>
            <a:r>
              <a:rPr lang="zh-TW" altLang="en-US" sz="2800"/>
              <a:t>資本量</a:t>
            </a:r>
          </a:p>
        </p:txBody>
      </p:sp>
      <p:sp>
        <p:nvSpPr>
          <p:cNvPr id="752669" name="Line 29"/>
          <p:cNvSpPr>
            <a:spLocks noChangeShapeType="1"/>
          </p:cNvSpPr>
          <p:nvPr/>
        </p:nvSpPr>
        <p:spPr bwMode="auto">
          <a:xfrm flipV="1">
            <a:off x="1125538" y="4675188"/>
            <a:ext cx="2074862" cy="1333500"/>
          </a:xfrm>
          <a:prstGeom prst="line">
            <a:avLst/>
          </a:prstGeom>
          <a:noFill/>
          <a:ln w="28575">
            <a:solidFill>
              <a:srgbClr val="006600"/>
            </a:solidFill>
            <a:prstDash val="sysDot"/>
            <a:round/>
            <a:headEnd/>
            <a:tailEnd/>
          </a:ln>
          <a:effectLst/>
        </p:spPr>
        <p:txBody>
          <a:bodyPr/>
          <a:lstStyle/>
          <a:p>
            <a:endParaRPr lang="zh-TW" altLang="en-US"/>
          </a:p>
        </p:txBody>
      </p:sp>
      <p:sp>
        <p:nvSpPr>
          <p:cNvPr id="752670" name="Line 30"/>
          <p:cNvSpPr>
            <a:spLocks noChangeShapeType="1"/>
          </p:cNvSpPr>
          <p:nvPr/>
        </p:nvSpPr>
        <p:spPr bwMode="auto">
          <a:xfrm flipV="1">
            <a:off x="1174750" y="4606925"/>
            <a:ext cx="2638425" cy="1401763"/>
          </a:xfrm>
          <a:prstGeom prst="line">
            <a:avLst/>
          </a:prstGeom>
          <a:noFill/>
          <a:ln w="28575">
            <a:solidFill>
              <a:srgbClr val="006600"/>
            </a:solidFill>
            <a:prstDash val="sysDot"/>
            <a:round/>
            <a:headEnd/>
            <a:tailEnd/>
          </a:ln>
          <a:effectLst/>
        </p:spPr>
        <p:txBody>
          <a:bodyPr/>
          <a:lstStyle/>
          <a:p>
            <a:endParaRPr lang="zh-TW" altLang="en-US"/>
          </a:p>
        </p:txBody>
      </p:sp>
      <p:sp>
        <p:nvSpPr>
          <p:cNvPr id="752671" name="Line 31"/>
          <p:cNvSpPr>
            <a:spLocks noChangeShapeType="1"/>
          </p:cNvSpPr>
          <p:nvPr/>
        </p:nvSpPr>
        <p:spPr bwMode="auto">
          <a:xfrm flipV="1">
            <a:off x="1096963" y="4791075"/>
            <a:ext cx="1509712" cy="1265238"/>
          </a:xfrm>
          <a:prstGeom prst="line">
            <a:avLst/>
          </a:prstGeom>
          <a:noFill/>
          <a:ln w="28575">
            <a:solidFill>
              <a:srgbClr val="006600"/>
            </a:solidFill>
            <a:prstDash val="sysDot"/>
            <a:round/>
            <a:headEnd/>
            <a:tailEnd/>
          </a:ln>
          <a:effectLst/>
        </p:spPr>
        <p:txBody>
          <a:bodyPr/>
          <a:lstStyle/>
          <a:p>
            <a:endParaRPr lang="zh-TW" altLang="en-US"/>
          </a:p>
        </p:txBody>
      </p:sp>
      <p:sp>
        <p:nvSpPr>
          <p:cNvPr id="752672" name="Line 32"/>
          <p:cNvSpPr>
            <a:spLocks noChangeShapeType="1"/>
          </p:cNvSpPr>
          <p:nvPr/>
        </p:nvSpPr>
        <p:spPr bwMode="auto">
          <a:xfrm>
            <a:off x="2635250" y="4830763"/>
            <a:ext cx="12700" cy="1165225"/>
          </a:xfrm>
          <a:prstGeom prst="line">
            <a:avLst/>
          </a:prstGeom>
          <a:noFill/>
          <a:ln w="28575">
            <a:solidFill>
              <a:srgbClr val="006600"/>
            </a:solidFill>
            <a:prstDash val="dash"/>
            <a:round/>
            <a:headEnd/>
            <a:tailEnd/>
          </a:ln>
          <a:effectLst/>
        </p:spPr>
        <p:txBody>
          <a:bodyPr/>
          <a:lstStyle/>
          <a:p>
            <a:endParaRPr lang="zh-TW" altLang="en-US"/>
          </a:p>
        </p:txBody>
      </p:sp>
      <p:sp>
        <p:nvSpPr>
          <p:cNvPr id="752673" name="Line 33"/>
          <p:cNvSpPr>
            <a:spLocks noChangeShapeType="1"/>
          </p:cNvSpPr>
          <p:nvPr/>
        </p:nvSpPr>
        <p:spPr bwMode="auto">
          <a:xfrm>
            <a:off x="3198813" y="4695825"/>
            <a:ext cx="31750" cy="1311275"/>
          </a:xfrm>
          <a:prstGeom prst="line">
            <a:avLst/>
          </a:prstGeom>
          <a:noFill/>
          <a:ln w="28575">
            <a:solidFill>
              <a:srgbClr val="006600"/>
            </a:solidFill>
            <a:prstDash val="dash"/>
            <a:round/>
            <a:headEnd/>
            <a:tailEnd/>
          </a:ln>
          <a:effectLst/>
        </p:spPr>
        <p:txBody>
          <a:bodyPr/>
          <a:lstStyle/>
          <a:p>
            <a:endParaRPr lang="zh-TW" altLang="en-US"/>
          </a:p>
        </p:txBody>
      </p:sp>
      <p:sp>
        <p:nvSpPr>
          <p:cNvPr id="752674" name="Line 34"/>
          <p:cNvSpPr>
            <a:spLocks noChangeShapeType="1"/>
          </p:cNvSpPr>
          <p:nvPr/>
        </p:nvSpPr>
        <p:spPr bwMode="auto">
          <a:xfrm>
            <a:off x="3813175" y="4579938"/>
            <a:ext cx="12700" cy="1428750"/>
          </a:xfrm>
          <a:prstGeom prst="line">
            <a:avLst/>
          </a:prstGeom>
          <a:noFill/>
          <a:ln w="28575">
            <a:solidFill>
              <a:srgbClr val="006600"/>
            </a:solidFill>
            <a:prstDash val="dash"/>
            <a:round/>
            <a:headEnd/>
            <a:tailEnd/>
          </a:ln>
          <a:effectLst/>
        </p:spPr>
        <p:txBody>
          <a:bodyPr/>
          <a:lstStyle/>
          <a:p>
            <a:endParaRPr lang="zh-TW" altLang="en-US"/>
          </a:p>
        </p:txBody>
      </p:sp>
      <p:sp>
        <p:nvSpPr>
          <p:cNvPr id="752676" name="Line 36"/>
          <p:cNvSpPr>
            <a:spLocks noChangeShapeType="1"/>
          </p:cNvSpPr>
          <p:nvPr/>
        </p:nvSpPr>
        <p:spPr bwMode="auto">
          <a:xfrm flipV="1">
            <a:off x="5027613" y="6062663"/>
            <a:ext cx="3300412" cy="9525"/>
          </a:xfrm>
          <a:prstGeom prst="line">
            <a:avLst/>
          </a:prstGeom>
          <a:noFill/>
          <a:ln w="28575">
            <a:solidFill>
              <a:schemeClr val="tx1"/>
            </a:solidFill>
            <a:round/>
            <a:headEnd/>
            <a:tailEnd type="triangle" w="med" len="med"/>
          </a:ln>
          <a:effectLst/>
        </p:spPr>
        <p:txBody>
          <a:bodyPr/>
          <a:lstStyle/>
          <a:p>
            <a:endParaRPr lang="zh-TW" altLang="en-US"/>
          </a:p>
        </p:txBody>
      </p:sp>
      <p:sp>
        <p:nvSpPr>
          <p:cNvPr id="752677" name="Line 37"/>
          <p:cNvSpPr>
            <a:spLocks noChangeShapeType="1"/>
          </p:cNvSpPr>
          <p:nvPr/>
        </p:nvSpPr>
        <p:spPr bwMode="auto">
          <a:xfrm flipV="1">
            <a:off x="5027613" y="4246563"/>
            <a:ext cx="9525" cy="1862137"/>
          </a:xfrm>
          <a:prstGeom prst="line">
            <a:avLst/>
          </a:prstGeom>
          <a:noFill/>
          <a:ln w="38100">
            <a:solidFill>
              <a:schemeClr val="tx1"/>
            </a:solidFill>
            <a:round/>
            <a:headEnd/>
            <a:tailEnd type="triangle" w="med" len="med"/>
          </a:ln>
          <a:effectLst/>
        </p:spPr>
        <p:txBody>
          <a:bodyPr/>
          <a:lstStyle/>
          <a:p>
            <a:endParaRPr lang="zh-TW" altLang="en-US"/>
          </a:p>
        </p:txBody>
      </p:sp>
      <p:sp>
        <p:nvSpPr>
          <p:cNvPr id="752678" name="Rectangle 38"/>
          <p:cNvSpPr>
            <a:spLocks noChangeArrowheads="1"/>
          </p:cNvSpPr>
          <p:nvPr/>
        </p:nvSpPr>
        <p:spPr bwMode="auto">
          <a:xfrm>
            <a:off x="4095750" y="3584575"/>
            <a:ext cx="2622550" cy="457200"/>
          </a:xfrm>
          <a:prstGeom prst="rect">
            <a:avLst/>
          </a:prstGeom>
          <a:noFill/>
          <a:ln w="9525">
            <a:noFill/>
            <a:miter lim="800000"/>
            <a:headEnd/>
            <a:tailEnd/>
          </a:ln>
          <a:effectLst/>
        </p:spPr>
        <p:txBody>
          <a:bodyPr wrap="none">
            <a:spAutoFit/>
          </a:bodyPr>
          <a:lstStyle/>
          <a:p>
            <a:r>
              <a:rPr lang="zh-TW" altLang="en-US" sz="2400"/>
              <a:t>協力效果之總產出</a:t>
            </a:r>
          </a:p>
        </p:txBody>
      </p:sp>
      <p:sp>
        <p:nvSpPr>
          <p:cNvPr id="752679" name="Arc 39"/>
          <p:cNvSpPr>
            <a:spLocks/>
          </p:cNvSpPr>
          <p:nvPr/>
        </p:nvSpPr>
        <p:spPr bwMode="auto">
          <a:xfrm rot="10800000" flipV="1">
            <a:off x="5078413" y="4602163"/>
            <a:ext cx="2733675" cy="1919287"/>
          </a:xfrm>
          <a:custGeom>
            <a:avLst/>
            <a:gdLst>
              <a:gd name="G0" fmla="+- 0 0 0"/>
              <a:gd name="G1" fmla="+- 21600 0 0"/>
              <a:gd name="G2" fmla="+- 21600 0 0"/>
              <a:gd name="T0" fmla="*/ 0 w 20970"/>
              <a:gd name="T1" fmla="*/ 0 h 21600"/>
              <a:gd name="T2" fmla="*/ 20970 w 20970"/>
              <a:gd name="T3" fmla="*/ 16420 h 21600"/>
              <a:gd name="T4" fmla="*/ 0 w 20970"/>
              <a:gd name="T5" fmla="*/ 21600 h 21600"/>
            </a:gdLst>
            <a:ahLst/>
            <a:cxnLst>
              <a:cxn ang="0">
                <a:pos x="T0" y="T1"/>
              </a:cxn>
              <a:cxn ang="0">
                <a:pos x="T2" y="T3"/>
              </a:cxn>
              <a:cxn ang="0">
                <a:pos x="T4" y="T5"/>
              </a:cxn>
            </a:cxnLst>
            <a:rect l="0" t="0" r="r" b="b"/>
            <a:pathLst>
              <a:path w="20970" h="21600" fill="none" extrusionOk="0">
                <a:moveTo>
                  <a:pt x="-1" y="0"/>
                </a:moveTo>
                <a:cubicBezTo>
                  <a:pt x="9934" y="0"/>
                  <a:pt x="18587" y="6775"/>
                  <a:pt x="20969" y="16420"/>
                </a:cubicBezTo>
              </a:path>
              <a:path w="20970" h="21600" stroke="0" extrusionOk="0">
                <a:moveTo>
                  <a:pt x="-1" y="0"/>
                </a:moveTo>
                <a:cubicBezTo>
                  <a:pt x="9934" y="0"/>
                  <a:pt x="18587" y="6775"/>
                  <a:pt x="20969" y="16420"/>
                </a:cubicBezTo>
                <a:lnTo>
                  <a:pt x="0" y="21600"/>
                </a:lnTo>
                <a:close/>
              </a:path>
            </a:pathLst>
          </a:custGeom>
          <a:noFill/>
          <a:ln w="57150">
            <a:solidFill>
              <a:srgbClr val="660033"/>
            </a:solidFill>
            <a:round/>
            <a:headEnd/>
            <a:tailEnd/>
          </a:ln>
          <a:effectLst/>
        </p:spPr>
        <p:txBody>
          <a:bodyPr wrap="none" anchor="ctr"/>
          <a:lstStyle/>
          <a:p>
            <a:pPr algn="ctr"/>
            <a:endParaRPr lang="zh-TW" altLang="zh-TW" sz="4000">
              <a:solidFill>
                <a:srgbClr val="800080"/>
              </a:solidFill>
            </a:endParaRPr>
          </a:p>
        </p:txBody>
      </p:sp>
      <p:sp>
        <p:nvSpPr>
          <p:cNvPr id="752680" name="Rectangle 40"/>
          <p:cNvSpPr>
            <a:spLocks noChangeArrowheads="1"/>
          </p:cNvSpPr>
          <p:nvPr/>
        </p:nvSpPr>
        <p:spPr bwMode="auto">
          <a:xfrm>
            <a:off x="7597775" y="6170613"/>
            <a:ext cx="1250950" cy="519112"/>
          </a:xfrm>
          <a:prstGeom prst="rect">
            <a:avLst/>
          </a:prstGeom>
          <a:noFill/>
          <a:ln w="9525">
            <a:noFill/>
            <a:miter lim="800000"/>
            <a:headEnd/>
            <a:tailEnd/>
          </a:ln>
          <a:effectLst/>
        </p:spPr>
        <p:txBody>
          <a:bodyPr wrap="none">
            <a:spAutoFit/>
          </a:bodyPr>
          <a:lstStyle/>
          <a:p>
            <a:r>
              <a:rPr lang="zh-TW" altLang="en-US" sz="2800"/>
              <a:t>資本量</a:t>
            </a:r>
          </a:p>
        </p:txBody>
      </p:sp>
      <p:sp>
        <p:nvSpPr>
          <p:cNvPr id="752681" name="Line 41"/>
          <p:cNvSpPr>
            <a:spLocks noChangeShapeType="1"/>
          </p:cNvSpPr>
          <p:nvPr/>
        </p:nvSpPr>
        <p:spPr bwMode="auto">
          <a:xfrm flipV="1">
            <a:off x="5095875" y="4716463"/>
            <a:ext cx="2074863" cy="1333500"/>
          </a:xfrm>
          <a:prstGeom prst="line">
            <a:avLst/>
          </a:prstGeom>
          <a:noFill/>
          <a:ln w="28575">
            <a:solidFill>
              <a:srgbClr val="006600"/>
            </a:solidFill>
            <a:prstDash val="sysDot"/>
            <a:round/>
            <a:headEnd/>
            <a:tailEnd/>
          </a:ln>
          <a:effectLst/>
        </p:spPr>
        <p:txBody>
          <a:bodyPr/>
          <a:lstStyle/>
          <a:p>
            <a:endParaRPr lang="zh-TW" altLang="en-US"/>
          </a:p>
        </p:txBody>
      </p:sp>
      <p:sp>
        <p:nvSpPr>
          <p:cNvPr id="752682" name="Line 42"/>
          <p:cNvSpPr>
            <a:spLocks noChangeShapeType="1"/>
          </p:cNvSpPr>
          <p:nvPr/>
        </p:nvSpPr>
        <p:spPr bwMode="auto">
          <a:xfrm flipV="1">
            <a:off x="5145088" y="4648200"/>
            <a:ext cx="2638425" cy="1401763"/>
          </a:xfrm>
          <a:prstGeom prst="line">
            <a:avLst/>
          </a:prstGeom>
          <a:noFill/>
          <a:ln w="28575">
            <a:solidFill>
              <a:srgbClr val="006600"/>
            </a:solidFill>
            <a:prstDash val="sysDot"/>
            <a:round/>
            <a:headEnd/>
            <a:tailEnd/>
          </a:ln>
          <a:effectLst/>
        </p:spPr>
        <p:txBody>
          <a:bodyPr/>
          <a:lstStyle/>
          <a:p>
            <a:endParaRPr lang="zh-TW" altLang="en-US"/>
          </a:p>
        </p:txBody>
      </p:sp>
      <p:sp>
        <p:nvSpPr>
          <p:cNvPr id="752683" name="Line 43"/>
          <p:cNvSpPr>
            <a:spLocks noChangeShapeType="1"/>
          </p:cNvSpPr>
          <p:nvPr/>
        </p:nvSpPr>
        <p:spPr bwMode="auto">
          <a:xfrm flipV="1">
            <a:off x="5067300" y="4832350"/>
            <a:ext cx="1509713" cy="1265238"/>
          </a:xfrm>
          <a:prstGeom prst="line">
            <a:avLst/>
          </a:prstGeom>
          <a:noFill/>
          <a:ln w="28575">
            <a:solidFill>
              <a:srgbClr val="006600"/>
            </a:solidFill>
            <a:prstDash val="sysDot"/>
            <a:round/>
            <a:headEnd/>
            <a:tailEnd/>
          </a:ln>
          <a:effectLst/>
        </p:spPr>
        <p:txBody>
          <a:bodyPr/>
          <a:lstStyle/>
          <a:p>
            <a:endParaRPr lang="zh-TW" altLang="en-US"/>
          </a:p>
        </p:txBody>
      </p:sp>
      <p:sp>
        <p:nvSpPr>
          <p:cNvPr id="752684" name="Line 44"/>
          <p:cNvSpPr>
            <a:spLocks noChangeShapeType="1"/>
          </p:cNvSpPr>
          <p:nvPr/>
        </p:nvSpPr>
        <p:spPr bwMode="auto">
          <a:xfrm>
            <a:off x="6605588" y="4872038"/>
            <a:ext cx="12700" cy="1165225"/>
          </a:xfrm>
          <a:prstGeom prst="line">
            <a:avLst/>
          </a:prstGeom>
          <a:noFill/>
          <a:ln w="28575">
            <a:solidFill>
              <a:srgbClr val="006600"/>
            </a:solidFill>
            <a:prstDash val="dash"/>
            <a:round/>
            <a:headEnd/>
            <a:tailEnd/>
          </a:ln>
          <a:effectLst/>
        </p:spPr>
        <p:txBody>
          <a:bodyPr/>
          <a:lstStyle/>
          <a:p>
            <a:endParaRPr lang="zh-TW" altLang="en-US"/>
          </a:p>
        </p:txBody>
      </p:sp>
      <p:sp>
        <p:nvSpPr>
          <p:cNvPr id="752685" name="Line 45"/>
          <p:cNvSpPr>
            <a:spLocks noChangeShapeType="1"/>
          </p:cNvSpPr>
          <p:nvPr/>
        </p:nvSpPr>
        <p:spPr bwMode="auto">
          <a:xfrm>
            <a:off x="7169150" y="4737100"/>
            <a:ext cx="31750" cy="1311275"/>
          </a:xfrm>
          <a:prstGeom prst="line">
            <a:avLst/>
          </a:prstGeom>
          <a:noFill/>
          <a:ln w="28575">
            <a:solidFill>
              <a:srgbClr val="006600"/>
            </a:solidFill>
            <a:prstDash val="dash"/>
            <a:round/>
            <a:headEnd/>
            <a:tailEnd/>
          </a:ln>
          <a:effectLst/>
        </p:spPr>
        <p:txBody>
          <a:bodyPr/>
          <a:lstStyle/>
          <a:p>
            <a:endParaRPr lang="zh-TW" altLang="en-US"/>
          </a:p>
        </p:txBody>
      </p:sp>
      <p:sp>
        <p:nvSpPr>
          <p:cNvPr id="752686" name="Line 46"/>
          <p:cNvSpPr>
            <a:spLocks noChangeShapeType="1"/>
          </p:cNvSpPr>
          <p:nvPr/>
        </p:nvSpPr>
        <p:spPr bwMode="auto">
          <a:xfrm>
            <a:off x="7783513" y="4621213"/>
            <a:ext cx="12700" cy="1428750"/>
          </a:xfrm>
          <a:prstGeom prst="line">
            <a:avLst/>
          </a:prstGeom>
          <a:noFill/>
          <a:ln w="28575">
            <a:solidFill>
              <a:srgbClr val="006600"/>
            </a:solidFill>
            <a:prstDash val="dash"/>
            <a:round/>
            <a:headEnd/>
            <a:tailEnd/>
          </a:ln>
          <a:effectLst/>
        </p:spPr>
        <p:txBody>
          <a:bodyPr/>
          <a:lstStyle/>
          <a:p>
            <a:endParaRPr lang="zh-TW" altLang="en-US"/>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 name="投影片編號版面配置區 5"/>
          <p:cNvSpPr>
            <a:spLocks noGrp="1"/>
          </p:cNvSpPr>
          <p:nvPr>
            <p:ph type="sldNum" sz="quarter" idx="12"/>
          </p:nvPr>
        </p:nvSpPr>
        <p:spPr/>
        <p:txBody>
          <a:bodyPr/>
          <a:lstStyle/>
          <a:p>
            <a:fld id="{38E24E86-9B60-4260-85A3-B6E7DB0FF577}" type="slidenum">
              <a:rPr lang="en-US" altLang="zh-TW"/>
              <a:pPr/>
              <a:t>48</a:t>
            </a:fld>
            <a:endParaRPr lang="en-US" altLang="zh-TW"/>
          </a:p>
        </p:txBody>
      </p:sp>
      <p:sp>
        <p:nvSpPr>
          <p:cNvPr id="754690" name="Line 2"/>
          <p:cNvSpPr>
            <a:spLocks noChangeShapeType="1"/>
          </p:cNvSpPr>
          <p:nvPr/>
        </p:nvSpPr>
        <p:spPr bwMode="auto">
          <a:xfrm flipH="1">
            <a:off x="6008688" y="1268413"/>
            <a:ext cx="50800" cy="2813050"/>
          </a:xfrm>
          <a:prstGeom prst="line">
            <a:avLst/>
          </a:prstGeom>
          <a:noFill/>
          <a:ln w="9525">
            <a:solidFill>
              <a:schemeClr val="tx1"/>
            </a:solidFill>
            <a:prstDash val="dash"/>
            <a:round/>
            <a:headEnd/>
            <a:tailEnd/>
          </a:ln>
          <a:effectLst/>
        </p:spPr>
        <p:txBody>
          <a:bodyPr/>
          <a:lstStyle/>
          <a:p>
            <a:endParaRPr lang="zh-TW" altLang="en-US"/>
          </a:p>
        </p:txBody>
      </p:sp>
      <p:sp>
        <p:nvSpPr>
          <p:cNvPr id="754691" name="Rectangle 3"/>
          <p:cNvSpPr>
            <a:spLocks noGrp="1" noChangeArrowheads="1"/>
          </p:cNvSpPr>
          <p:nvPr>
            <p:ph type="title"/>
          </p:nvPr>
        </p:nvSpPr>
        <p:spPr>
          <a:xfrm>
            <a:off x="468313" y="184150"/>
            <a:ext cx="7565344" cy="795564"/>
          </a:xfrm>
        </p:spPr>
        <p:txBody>
          <a:bodyPr/>
          <a:lstStyle/>
          <a:p>
            <a:r>
              <a:rPr kumimoji="0" lang="en-US" altLang="zh-TW" sz="4000" dirty="0" smtClean="0">
                <a:solidFill>
                  <a:srgbClr val="800080"/>
                </a:solidFill>
                <a:latin typeface="+mn-lt"/>
              </a:rPr>
              <a:t>5.11 </a:t>
            </a:r>
            <a:r>
              <a:rPr kumimoji="0" lang="zh-TW" altLang="en-US" sz="4000" dirty="0" smtClean="0">
                <a:solidFill>
                  <a:srgbClr val="800080"/>
                </a:solidFill>
                <a:latin typeface="+mn-lt"/>
              </a:rPr>
              <a:t> 產值</a:t>
            </a:r>
            <a:r>
              <a:rPr kumimoji="0" lang="zh-TW" altLang="en-US" sz="4000" dirty="0">
                <a:solidFill>
                  <a:srgbClr val="800080"/>
                </a:solidFill>
                <a:latin typeface="+mn-lt"/>
              </a:rPr>
              <a:t>也遞減</a:t>
            </a:r>
            <a:endParaRPr lang="zh-TW" altLang="en-US" sz="4000" dirty="0">
              <a:solidFill>
                <a:srgbClr val="800080"/>
              </a:solidFill>
              <a:latin typeface="+mn-lt"/>
            </a:endParaRPr>
          </a:p>
        </p:txBody>
      </p:sp>
      <p:sp>
        <p:nvSpPr>
          <p:cNvPr id="754692" name="Line 4"/>
          <p:cNvSpPr>
            <a:spLocks noChangeShapeType="1"/>
          </p:cNvSpPr>
          <p:nvPr/>
        </p:nvSpPr>
        <p:spPr bwMode="auto">
          <a:xfrm>
            <a:off x="1042988" y="4006850"/>
            <a:ext cx="3035300" cy="7938"/>
          </a:xfrm>
          <a:prstGeom prst="line">
            <a:avLst/>
          </a:prstGeom>
          <a:noFill/>
          <a:ln w="57150">
            <a:solidFill>
              <a:schemeClr val="tx1"/>
            </a:solidFill>
            <a:round/>
            <a:headEnd/>
            <a:tailEnd type="triangle" w="med" len="med"/>
          </a:ln>
          <a:effectLst/>
        </p:spPr>
        <p:txBody>
          <a:bodyPr/>
          <a:lstStyle/>
          <a:p>
            <a:endParaRPr lang="zh-TW" altLang="en-US"/>
          </a:p>
        </p:txBody>
      </p:sp>
      <p:sp>
        <p:nvSpPr>
          <p:cNvPr id="754693" name="Line 5"/>
          <p:cNvSpPr>
            <a:spLocks noChangeShapeType="1"/>
          </p:cNvSpPr>
          <p:nvPr/>
        </p:nvSpPr>
        <p:spPr bwMode="auto">
          <a:xfrm flipV="1">
            <a:off x="1042988" y="1484313"/>
            <a:ext cx="0" cy="2520950"/>
          </a:xfrm>
          <a:prstGeom prst="line">
            <a:avLst/>
          </a:prstGeom>
          <a:noFill/>
          <a:ln w="38100">
            <a:solidFill>
              <a:schemeClr val="tx1"/>
            </a:solidFill>
            <a:round/>
            <a:headEnd/>
            <a:tailEnd type="triangle" w="med" len="med"/>
          </a:ln>
          <a:effectLst/>
        </p:spPr>
        <p:txBody>
          <a:bodyPr/>
          <a:lstStyle/>
          <a:p>
            <a:endParaRPr lang="zh-TW" altLang="en-US"/>
          </a:p>
        </p:txBody>
      </p:sp>
      <p:sp>
        <p:nvSpPr>
          <p:cNvPr id="754694" name="Arc 6"/>
          <p:cNvSpPr>
            <a:spLocks/>
          </p:cNvSpPr>
          <p:nvPr/>
        </p:nvSpPr>
        <p:spPr bwMode="auto">
          <a:xfrm rot="5400000" flipH="1" flipV="1">
            <a:off x="1981994" y="1762919"/>
            <a:ext cx="1884363" cy="3762375"/>
          </a:xfrm>
          <a:custGeom>
            <a:avLst/>
            <a:gdLst>
              <a:gd name="G0" fmla="+- 0 0 0"/>
              <a:gd name="G1" fmla="+- 20655 0 0"/>
              <a:gd name="G2" fmla="+- 21600 0 0"/>
              <a:gd name="T0" fmla="*/ 6317 w 20913"/>
              <a:gd name="T1" fmla="*/ 0 h 20655"/>
              <a:gd name="T2" fmla="*/ 20913 w 20913"/>
              <a:gd name="T3" fmla="*/ 15252 h 20655"/>
              <a:gd name="T4" fmla="*/ 0 w 20913"/>
              <a:gd name="T5" fmla="*/ 20655 h 20655"/>
            </a:gdLst>
            <a:ahLst/>
            <a:cxnLst>
              <a:cxn ang="0">
                <a:pos x="T0" y="T1"/>
              </a:cxn>
              <a:cxn ang="0">
                <a:pos x="T2" y="T3"/>
              </a:cxn>
              <a:cxn ang="0">
                <a:pos x="T4" y="T5"/>
              </a:cxn>
            </a:cxnLst>
            <a:rect l="0" t="0" r="r" b="b"/>
            <a:pathLst>
              <a:path w="20913" h="20655" fill="none" extrusionOk="0">
                <a:moveTo>
                  <a:pt x="6317" y="-1"/>
                </a:moveTo>
                <a:cubicBezTo>
                  <a:pt x="13504" y="2197"/>
                  <a:pt x="19033" y="7974"/>
                  <a:pt x="20913" y="15251"/>
                </a:cubicBezTo>
              </a:path>
              <a:path w="20913" h="20655" stroke="0" extrusionOk="0">
                <a:moveTo>
                  <a:pt x="6317" y="-1"/>
                </a:moveTo>
                <a:cubicBezTo>
                  <a:pt x="13504" y="2197"/>
                  <a:pt x="19033" y="7974"/>
                  <a:pt x="20913" y="15251"/>
                </a:cubicBezTo>
                <a:lnTo>
                  <a:pt x="0" y="20655"/>
                </a:lnTo>
                <a:close/>
              </a:path>
            </a:pathLst>
          </a:custGeom>
          <a:noFill/>
          <a:ln w="57150">
            <a:solidFill>
              <a:srgbClr val="FF0066"/>
            </a:solidFill>
            <a:round/>
            <a:headEnd/>
            <a:tailEnd type="triangle" w="med" len="med"/>
          </a:ln>
          <a:effectLst/>
        </p:spPr>
        <p:txBody>
          <a:bodyPr wrap="none" anchor="ctr"/>
          <a:lstStyle/>
          <a:p>
            <a:endParaRPr lang="zh-TW" altLang="en-US"/>
          </a:p>
        </p:txBody>
      </p:sp>
      <p:sp>
        <p:nvSpPr>
          <p:cNvPr id="754695" name="Arc 7"/>
          <p:cNvSpPr>
            <a:spLocks/>
          </p:cNvSpPr>
          <p:nvPr/>
        </p:nvSpPr>
        <p:spPr bwMode="auto">
          <a:xfrm rot="5400000" flipH="1" flipV="1">
            <a:off x="1331912" y="1647826"/>
            <a:ext cx="3014663" cy="3440112"/>
          </a:xfrm>
          <a:custGeom>
            <a:avLst/>
            <a:gdLst>
              <a:gd name="G0" fmla="+- 0 0 0"/>
              <a:gd name="G1" fmla="+- 20655 0 0"/>
              <a:gd name="G2" fmla="+- 21600 0 0"/>
              <a:gd name="T0" fmla="*/ 6317 w 21512"/>
              <a:gd name="T1" fmla="*/ 0 h 20655"/>
              <a:gd name="T2" fmla="*/ 21512 w 21512"/>
              <a:gd name="T3" fmla="*/ 18710 h 20655"/>
              <a:gd name="T4" fmla="*/ 0 w 21512"/>
              <a:gd name="T5" fmla="*/ 20655 h 20655"/>
            </a:gdLst>
            <a:ahLst/>
            <a:cxnLst>
              <a:cxn ang="0">
                <a:pos x="T0" y="T1"/>
              </a:cxn>
              <a:cxn ang="0">
                <a:pos x="T2" y="T3"/>
              </a:cxn>
              <a:cxn ang="0">
                <a:pos x="T4" y="T5"/>
              </a:cxn>
            </a:cxnLst>
            <a:rect l="0" t="0" r="r" b="b"/>
            <a:pathLst>
              <a:path w="21512" h="20655" fill="none" extrusionOk="0">
                <a:moveTo>
                  <a:pt x="6317" y="-1"/>
                </a:moveTo>
                <a:cubicBezTo>
                  <a:pt x="14714" y="2567"/>
                  <a:pt x="20721" y="9964"/>
                  <a:pt x="21512" y="18709"/>
                </a:cubicBezTo>
              </a:path>
              <a:path w="21512" h="20655" stroke="0" extrusionOk="0">
                <a:moveTo>
                  <a:pt x="6317" y="-1"/>
                </a:moveTo>
                <a:cubicBezTo>
                  <a:pt x="14714" y="2567"/>
                  <a:pt x="20721" y="9964"/>
                  <a:pt x="21512" y="18709"/>
                </a:cubicBezTo>
                <a:lnTo>
                  <a:pt x="0" y="20655"/>
                </a:lnTo>
                <a:close/>
              </a:path>
            </a:pathLst>
          </a:custGeom>
          <a:noFill/>
          <a:ln w="57150">
            <a:solidFill>
              <a:srgbClr val="FF0066"/>
            </a:solidFill>
            <a:prstDash val="dash"/>
            <a:round/>
            <a:headEnd/>
            <a:tailEnd type="triangle" w="med" len="med"/>
          </a:ln>
          <a:effectLst/>
        </p:spPr>
        <p:txBody>
          <a:bodyPr wrap="none" anchor="ctr"/>
          <a:lstStyle/>
          <a:p>
            <a:endParaRPr lang="zh-TW" altLang="en-US"/>
          </a:p>
        </p:txBody>
      </p:sp>
      <p:sp>
        <p:nvSpPr>
          <p:cNvPr id="754696" name="Rectangle 8"/>
          <p:cNvSpPr>
            <a:spLocks noGrp="1" noChangeArrowheads="1"/>
          </p:cNvSpPr>
          <p:nvPr>
            <p:ph type="body" idx="1"/>
          </p:nvPr>
        </p:nvSpPr>
        <p:spPr>
          <a:xfrm>
            <a:off x="765175" y="4402138"/>
            <a:ext cx="8080375" cy="2062162"/>
          </a:xfrm>
          <a:noFill/>
          <a:ln/>
        </p:spPr>
        <p:txBody>
          <a:bodyPr/>
          <a:lstStyle/>
          <a:p>
            <a:pPr>
              <a:lnSpc>
                <a:spcPct val="110000"/>
              </a:lnSpc>
            </a:pPr>
            <a:r>
              <a:rPr lang="zh-TW" altLang="en-US" sz="2400"/>
              <a:t>新的資本財雖然提高勞力的邊際產出，但是商品供給的增加將使單位價格下降。</a:t>
            </a:r>
          </a:p>
          <a:p>
            <a:pPr>
              <a:lnSpc>
                <a:spcPct val="110000"/>
              </a:lnSpc>
            </a:pPr>
            <a:r>
              <a:rPr lang="zh-TW" altLang="en-US" sz="2400"/>
              <a:t>供給增加不多時，如果市場需要彈性大，產值依舊會增加；但供給繼續增加，市場需要彈性終會變小的。</a:t>
            </a:r>
          </a:p>
        </p:txBody>
      </p:sp>
      <p:sp>
        <p:nvSpPr>
          <p:cNvPr id="754697" name="Rectangle 9"/>
          <p:cNvSpPr>
            <a:spLocks noChangeArrowheads="1"/>
          </p:cNvSpPr>
          <p:nvPr/>
        </p:nvSpPr>
        <p:spPr bwMode="auto">
          <a:xfrm>
            <a:off x="4189413" y="3627438"/>
            <a:ext cx="422275" cy="488950"/>
          </a:xfrm>
          <a:prstGeom prst="rect">
            <a:avLst/>
          </a:prstGeom>
          <a:noFill/>
          <a:ln w="9525">
            <a:noFill/>
            <a:miter lim="800000"/>
            <a:headEnd/>
            <a:tailEnd/>
          </a:ln>
          <a:effectLst/>
        </p:spPr>
        <p:txBody>
          <a:bodyPr wrap="none">
            <a:spAutoFit/>
          </a:bodyPr>
          <a:lstStyle/>
          <a:p>
            <a:r>
              <a:rPr lang="en-US" altLang="zh-TW" sz="2600"/>
              <a:t>N</a:t>
            </a:r>
          </a:p>
        </p:txBody>
      </p:sp>
      <p:sp>
        <p:nvSpPr>
          <p:cNvPr id="754698" name="Rectangle 10"/>
          <p:cNvSpPr>
            <a:spLocks noChangeArrowheads="1"/>
          </p:cNvSpPr>
          <p:nvPr/>
        </p:nvSpPr>
        <p:spPr bwMode="auto">
          <a:xfrm>
            <a:off x="512763" y="1257300"/>
            <a:ext cx="404812" cy="488950"/>
          </a:xfrm>
          <a:prstGeom prst="rect">
            <a:avLst/>
          </a:prstGeom>
          <a:noFill/>
          <a:ln w="9525">
            <a:noFill/>
            <a:miter lim="800000"/>
            <a:headEnd/>
            <a:tailEnd/>
          </a:ln>
          <a:effectLst/>
        </p:spPr>
        <p:txBody>
          <a:bodyPr wrap="none">
            <a:spAutoFit/>
          </a:bodyPr>
          <a:lstStyle/>
          <a:p>
            <a:r>
              <a:rPr lang="en-US" altLang="zh-TW" sz="2600"/>
              <a:t>Y</a:t>
            </a:r>
          </a:p>
        </p:txBody>
      </p:sp>
      <p:sp>
        <p:nvSpPr>
          <p:cNvPr id="754699" name="Line 11"/>
          <p:cNvSpPr>
            <a:spLocks noChangeShapeType="1"/>
          </p:cNvSpPr>
          <p:nvPr/>
        </p:nvSpPr>
        <p:spPr bwMode="auto">
          <a:xfrm>
            <a:off x="5111750" y="4087813"/>
            <a:ext cx="3035300" cy="7937"/>
          </a:xfrm>
          <a:prstGeom prst="line">
            <a:avLst/>
          </a:prstGeom>
          <a:noFill/>
          <a:ln w="57150">
            <a:solidFill>
              <a:schemeClr val="tx1"/>
            </a:solidFill>
            <a:round/>
            <a:headEnd/>
            <a:tailEnd type="triangle" w="med" len="med"/>
          </a:ln>
          <a:effectLst/>
        </p:spPr>
        <p:txBody>
          <a:bodyPr/>
          <a:lstStyle/>
          <a:p>
            <a:endParaRPr lang="zh-TW" altLang="en-US"/>
          </a:p>
        </p:txBody>
      </p:sp>
      <p:sp>
        <p:nvSpPr>
          <p:cNvPr id="754700" name="Line 12"/>
          <p:cNvSpPr>
            <a:spLocks noChangeShapeType="1"/>
          </p:cNvSpPr>
          <p:nvPr/>
        </p:nvSpPr>
        <p:spPr bwMode="auto">
          <a:xfrm flipV="1">
            <a:off x="5111750" y="1565275"/>
            <a:ext cx="0" cy="2520950"/>
          </a:xfrm>
          <a:prstGeom prst="line">
            <a:avLst/>
          </a:prstGeom>
          <a:noFill/>
          <a:ln w="38100">
            <a:solidFill>
              <a:schemeClr val="tx1"/>
            </a:solidFill>
            <a:round/>
            <a:headEnd/>
            <a:tailEnd type="triangle" w="med" len="med"/>
          </a:ln>
          <a:effectLst/>
        </p:spPr>
        <p:txBody>
          <a:bodyPr/>
          <a:lstStyle/>
          <a:p>
            <a:endParaRPr lang="zh-TW" altLang="en-US"/>
          </a:p>
        </p:txBody>
      </p:sp>
      <p:sp>
        <p:nvSpPr>
          <p:cNvPr id="754701" name="Rectangle 13"/>
          <p:cNvSpPr>
            <a:spLocks noChangeArrowheads="1"/>
          </p:cNvSpPr>
          <p:nvPr/>
        </p:nvSpPr>
        <p:spPr bwMode="auto">
          <a:xfrm>
            <a:off x="8258175" y="3778250"/>
            <a:ext cx="404813" cy="488950"/>
          </a:xfrm>
          <a:prstGeom prst="rect">
            <a:avLst/>
          </a:prstGeom>
          <a:noFill/>
          <a:ln w="9525">
            <a:noFill/>
            <a:miter lim="800000"/>
            <a:headEnd/>
            <a:tailEnd/>
          </a:ln>
          <a:effectLst/>
        </p:spPr>
        <p:txBody>
          <a:bodyPr>
            <a:spAutoFit/>
          </a:bodyPr>
          <a:lstStyle/>
          <a:p>
            <a:r>
              <a:rPr lang="en-US" altLang="zh-TW" sz="2600"/>
              <a:t>P</a:t>
            </a:r>
          </a:p>
        </p:txBody>
      </p:sp>
      <p:sp>
        <p:nvSpPr>
          <p:cNvPr id="754702" name="Rectangle 14"/>
          <p:cNvSpPr>
            <a:spLocks noChangeArrowheads="1"/>
          </p:cNvSpPr>
          <p:nvPr/>
        </p:nvSpPr>
        <p:spPr bwMode="auto">
          <a:xfrm>
            <a:off x="4581525" y="1338263"/>
            <a:ext cx="404813" cy="488950"/>
          </a:xfrm>
          <a:prstGeom prst="rect">
            <a:avLst/>
          </a:prstGeom>
          <a:noFill/>
          <a:ln w="9525">
            <a:noFill/>
            <a:miter lim="800000"/>
            <a:headEnd/>
            <a:tailEnd/>
          </a:ln>
          <a:effectLst/>
        </p:spPr>
        <p:txBody>
          <a:bodyPr wrap="none">
            <a:spAutoFit/>
          </a:bodyPr>
          <a:lstStyle/>
          <a:p>
            <a:r>
              <a:rPr lang="en-US" altLang="zh-TW" sz="2600"/>
              <a:t>Y</a:t>
            </a:r>
          </a:p>
        </p:txBody>
      </p:sp>
      <p:sp>
        <p:nvSpPr>
          <p:cNvPr id="754703" name="Line 15"/>
          <p:cNvSpPr>
            <a:spLocks noChangeShapeType="1"/>
          </p:cNvSpPr>
          <p:nvPr/>
        </p:nvSpPr>
        <p:spPr bwMode="auto">
          <a:xfrm flipV="1">
            <a:off x="5275263" y="1857375"/>
            <a:ext cx="2281237" cy="2009775"/>
          </a:xfrm>
          <a:prstGeom prst="line">
            <a:avLst/>
          </a:prstGeom>
          <a:noFill/>
          <a:ln w="57150">
            <a:solidFill>
              <a:srgbClr val="FF0066"/>
            </a:solidFill>
            <a:round/>
            <a:headEnd/>
            <a:tailEnd/>
          </a:ln>
          <a:effectLst/>
        </p:spPr>
        <p:txBody>
          <a:bodyPr/>
          <a:lstStyle/>
          <a:p>
            <a:endParaRPr lang="zh-TW" altLang="en-US"/>
          </a:p>
        </p:txBody>
      </p:sp>
      <p:sp>
        <p:nvSpPr>
          <p:cNvPr id="754704" name="Line 16"/>
          <p:cNvSpPr>
            <a:spLocks noChangeShapeType="1"/>
          </p:cNvSpPr>
          <p:nvPr/>
        </p:nvSpPr>
        <p:spPr bwMode="auto">
          <a:xfrm>
            <a:off x="3375025" y="1587500"/>
            <a:ext cx="0" cy="2452688"/>
          </a:xfrm>
          <a:prstGeom prst="line">
            <a:avLst/>
          </a:prstGeom>
          <a:noFill/>
          <a:ln w="3175">
            <a:solidFill>
              <a:schemeClr val="tx1"/>
            </a:solidFill>
            <a:prstDash val="dash"/>
            <a:round/>
            <a:headEnd/>
            <a:tailEnd/>
          </a:ln>
          <a:effectLst/>
        </p:spPr>
        <p:txBody>
          <a:bodyPr/>
          <a:lstStyle/>
          <a:p>
            <a:endParaRPr lang="zh-TW" altLang="en-US"/>
          </a:p>
        </p:txBody>
      </p:sp>
      <p:sp>
        <p:nvSpPr>
          <p:cNvPr id="754705" name="Oval 17"/>
          <p:cNvSpPr>
            <a:spLocks noChangeArrowheads="1"/>
          </p:cNvSpPr>
          <p:nvPr/>
        </p:nvSpPr>
        <p:spPr bwMode="auto">
          <a:xfrm>
            <a:off x="3305175" y="2722563"/>
            <a:ext cx="120650" cy="141287"/>
          </a:xfrm>
          <a:prstGeom prst="ellipse">
            <a:avLst/>
          </a:prstGeom>
          <a:solidFill>
            <a:schemeClr val="accent1"/>
          </a:solidFill>
          <a:ln w="9525">
            <a:solidFill>
              <a:schemeClr val="tx1"/>
            </a:solidFill>
            <a:round/>
            <a:headEnd/>
            <a:tailEnd/>
          </a:ln>
          <a:effectLst/>
        </p:spPr>
        <p:txBody>
          <a:bodyPr wrap="none" anchor="ctr"/>
          <a:lstStyle/>
          <a:p>
            <a:endParaRPr lang="zh-TW" altLang="en-US"/>
          </a:p>
        </p:txBody>
      </p:sp>
      <p:sp>
        <p:nvSpPr>
          <p:cNvPr id="754706" name="Oval 18"/>
          <p:cNvSpPr>
            <a:spLocks noChangeArrowheads="1"/>
          </p:cNvSpPr>
          <p:nvPr/>
        </p:nvSpPr>
        <p:spPr bwMode="auto">
          <a:xfrm>
            <a:off x="3294063" y="1958975"/>
            <a:ext cx="120650" cy="141288"/>
          </a:xfrm>
          <a:prstGeom prst="ellipse">
            <a:avLst/>
          </a:prstGeom>
          <a:solidFill>
            <a:schemeClr val="accent1"/>
          </a:solidFill>
          <a:ln w="9525">
            <a:solidFill>
              <a:schemeClr val="tx1"/>
            </a:solidFill>
            <a:round/>
            <a:headEnd/>
            <a:tailEnd/>
          </a:ln>
          <a:effectLst/>
        </p:spPr>
        <p:txBody>
          <a:bodyPr wrap="none" anchor="ctr"/>
          <a:lstStyle/>
          <a:p>
            <a:endParaRPr lang="zh-TW" altLang="en-US"/>
          </a:p>
        </p:txBody>
      </p:sp>
      <p:sp>
        <p:nvSpPr>
          <p:cNvPr id="754707" name="Line 19"/>
          <p:cNvSpPr>
            <a:spLocks noChangeShapeType="1"/>
          </p:cNvSpPr>
          <p:nvPr/>
        </p:nvSpPr>
        <p:spPr bwMode="auto">
          <a:xfrm flipV="1">
            <a:off x="5375275" y="1006475"/>
            <a:ext cx="2281238" cy="2009775"/>
          </a:xfrm>
          <a:prstGeom prst="line">
            <a:avLst/>
          </a:prstGeom>
          <a:noFill/>
          <a:ln w="57150">
            <a:solidFill>
              <a:srgbClr val="FF0066"/>
            </a:solidFill>
            <a:prstDash val="dash"/>
            <a:round/>
            <a:headEnd/>
            <a:tailEnd/>
          </a:ln>
          <a:effectLst/>
        </p:spPr>
        <p:txBody>
          <a:bodyPr/>
          <a:lstStyle/>
          <a:p>
            <a:endParaRPr lang="zh-TW" altLang="en-US"/>
          </a:p>
        </p:txBody>
      </p:sp>
      <p:sp>
        <p:nvSpPr>
          <p:cNvPr id="754708" name="Line 20"/>
          <p:cNvSpPr>
            <a:spLocks noChangeShapeType="1"/>
          </p:cNvSpPr>
          <p:nvPr/>
        </p:nvSpPr>
        <p:spPr bwMode="auto">
          <a:xfrm flipH="1">
            <a:off x="6440488" y="1236663"/>
            <a:ext cx="50800" cy="2813050"/>
          </a:xfrm>
          <a:prstGeom prst="line">
            <a:avLst/>
          </a:prstGeom>
          <a:noFill/>
          <a:ln w="9525">
            <a:solidFill>
              <a:schemeClr val="tx1"/>
            </a:solidFill>
            <a:prstDash val="dash"/>
            <a:round/>
            <a:headEnd/>
            <a:tailEnd/>
          </a:ln>
          <a:effectLst/>
        </p:spPr>
        <p:txBody>
          <a:bodyPr/>
          <a:lstStyle/>
          <a:p>
            <a:endParaRPr lang="zh-TW" altLang="en-US"/>
          </a:p>
        </p:txBody>
      </p:sp>
      <p:sp>
        <p:nvSpPr>
          <p:cNvPr id="754709" name="Line 21"/>
          <p:cNvSpPr>
            <a:spLocks noChangeShapeType="1"/>
          </p:cNvSpPr>
          <p:nvPr/>
        </p:nvSpPr>
        <p:spPr bwMode="auto">
          <a:xfrm>
            <a:off x="3386138" y="2009775"/>
            <a:ext cx="3668712" cy="20638"/>
          </a:xfrm>
          <a:prstGeom prst="line">
            <a:avLst/>
          </a:prstGeom>
          <a:noFill/>
          <a:ln w="9525">
            <a:solidFill>
              <a:schemeClr val="tx1"/>
            </a:solidFill>
            <a:prstDash val="dash"/>
            <a:round/>
            <a:headEnd/>
            <a:tailEnd/>
          </a:ln>
          <a:effectLst/>
        </p:spPr>
        <p:txBody>
          <a:bodyPr/>
          <a:lstStyle/>
          <a:p>
            <a:endParaRPr lang="zh-TW" altLang="en-US"/>
          </a:p>
        </p:txBody>
      </p:sp>
      <p:sp>
        <p:nvSpPr>
          <p:cNvPr id="754710" name="Line 22"/>
          <p:cNvSpPr>
            <a:spLocks noChangeShapeType="1"/>
          </p:cNvSpPr>
          <p:nvPr/>
        </p:nvSpPr>
        <p:spPr bwMode="auto">
          <a:xfrm>
            <a:off x="3467100" y="2794000"/>
            <a:ext cx="3668713" cy="20638"/>
          </a:xfrm>
          <a:prstGeom prst="line">
            <a:avLst/>
          </a:prstGeom>
          <a:noFill/>
          <a:ln w="9525">
            <a:solidFill>
              <a:schemeClr val="tx1"/>
            </a:solidFill>
            <a:prstDash val="dash"/>
            <a:round/>
            <a:headEnd/>
            <a:tailEnd/>
          </a:ln>
          <a:effectLst/>
        </p:spPr>
        <p:txBody>
          <a:bodyPr/>
          <a:lstStyle/>
          <a:p>
            <a:endParaRPr lang="zh-TW" altLang="en-US"/>
          </a:p>
        </p:txBody>
      </p:sp>
      <p:sp>
        <p:nvSpPr>
          <p:cNvPr id="754711" name="Line 23"/>
          <p:cNvSpPr>
            <a:spLocks noChangeShapeType="1"/>
          </p:cNvSpPr>
          <p:nvPr/>
        </p:nvSpPr>
        <p:spPr bwMode="auto">
          <a:xfrm>
            <a:off x="5495925" y="1858963"/>
            <a:ext cx="2020888" cy="1928812"/>
          </a:xfrm>
          <a:prstGeom prst="line">
            <a:avLst/>
          </a:prstGeom>
          <a:noFill/>
          <a:ln w="57150">
            <a:solidFill>
              <a:srgbClr val="0000FF"/>
            </a:solidFill>
            <a:round/>
            <a:headEnd/>
            <a:tailEnd/>
          </a:ln>
          <a:effectLst/>
        </p:spPr>
        <p:txBody>
          <a:bodyPr/>
          <a:lstStyle/>
          <a:p>
            <a:endParaRPr lang="zh-TW" altLang="en-US"/>
          </a:p>
        </p:txBody>
      </p:sp>
      <p:sp>
        <p:nvSpPr>
          <p:cNvPr id="754712" name="Oval 24"/>
          <p:cNvSpPr>
            <a:spLocks noChangeArrowheads="1"/>
          </p:cNvSpPr>
          <p:nvPr/>
        </p:nvSpPr>
        <p:spPr bwMode="auto">
          <a:xfrm>
            <a:off x="6410325" y="2713038"/>
            <a:ext cx="120650" cy="141287"/>
          </a:xfrm>
          <a:prstGeom prst="ellipse">
            <a:avLst/>
          </a:prstGeom>
          <a:solidFill>
            <a:schemeClr val="accent1"/>
          </a:solidFill>
          <a:ln w="9525">
            <a:solidFill>
              <a:schemeClr val="tx1"/>
            </a:solidFill>
            <a:round/>
            <a:headEnd/>
            <a:tailEnd/>
          </a:ln>
          <a:effectLst/>
        </p:spPr>
        <p:txBody>
          <a:bodyPr wrap="none" anchor="ctr"/>
          <a:lstStyle/>
          <a:p>
            <a:endParaRPr lang="zh-TW" altLang="en-US"/>
          </a:p>
        </p:txBody>
      </p:sp>
      <p:sp>
        <p:nvSpPr>
          <p:cNvPr id="754713" name="Oval 25"/>
          <p:cNvSpPr>
            <a:spLocks noChangeArrowheads="1"/>
          </p:cNvSpPr>
          <p:nvPr/>
        </p:nvSpPr>
        <p:spPr bwMode="auto">
          <a:xfrm>
            <a:off x="6461125" y="2713038"/>
            <a:ext cx="120650" cy="141287"/>
          </a:xfrm>
          <a:prstGeom prst="ellipse">
            <a:avLst/>
          </a:prstGeom>
          <a:solidFill>
            <a:schemeClr val="accent1"/>
          </a:solidFill>
          <a:ln w="9525">
            <a:solidFill>
              <a:schemeClr val="tx1"/>
            </a:solidFill>
            <a:round/>
            <a:headEnd/>
            <a:tailEnd/>
          </a:ln>
          <a:effectLst/>
        </p:spPr>
        <p:txBody>
          <a:bodyPr wrap="none" anchor="ctr"/>
          <a:lstStyle/>
          <a:p>
            <a:endParaRPr lang="zh-TW" altLang="en-US"/>
          </a:p>
        </p:txBody>
      </p:sp>
      <p:sp>
        <p:nvSpPr>
          <p:cNvPr id="754714" name="Oval 26"/>
          <p:cNvSpPr>
            <a:spLocks noChangeArrowheads="1"/>
          </p:cNvSpPr>
          <p:nvPr/>
        </p:nvSpPr>
        <p:spPr bwMode="auto">
          <a:xfrm>
            <a:off x="5976938" y="2309813"/>
            <a:ext cx="120650" cy="141287"/>
          </a:xfrm>
          <a:prstGeom prst="ellipse">
            <a:avLst/>
          </a:prstGeom>
          <a:solidFill>
            <a:schemeClr val="accent1"/>
          </a:solidFill>
          <a:ln w="9525">
            <a:solidFill>
              <a:schemeClr val="tx1"/>
            </a:solidFill>
            <a:round/>
            <a:headEnd/>
            <a:tailEnd/>
          </a:ln>
          <a:effectLst/>
        </p:spPr>
        <p:txBody>
          <a:bodyPr wrap="none" anchor="ctr"/>
          <a:lstStyle/>
          <a:p>
            <a:endParaRPr lang="zh-TW" altLang="en-US"/>
          </a:p>
        </p:txBody>
      </p:sp>
      <p:sp>
        <p:nvSpPr>
          <p:cNvPr id="754715" name="AutoShape 27"/>
          <p:cNvSpPr>
            <a:spLocks noChangeArrowheads="1"/>
          </p:cNvSpPr>
          <p:nvPr/>
        </p:nvSpPr>
        <p:spPr bwMode="auto">
          <a:xfrm>
            <a:off x="6049963" y="3859213"/>
            <a:ext cx="382587" cy="160337"/>
          </a:xfrm>
          <a:prstGeom prst="leftArrow">
            <a:avLst>
              <a:gd name="adj1" fmla="val 50000"/>
              <a:gd name="adj2" fmla="val 59654"/>
            </a:avLst>
          </a:prstGeom>
          <a:solidFill>
            <a:schemeClr val="accent1"/>
          </a:solidFill>
          <a:ln w="9525">
            <a:solidFill>
              <a:schemeClr val="tx1"/>
            </a:solidFill>
            <a:miter lim="800000"/>
            <a:headEnd/>
            <a:tailEnd/>
          </a:ln>
          <a:effectLst/>
        </p:spPr>
        <p:txBody>
          <a:bodyPr wrap="none" anchor="ctr"/>
          <a:lstStyle/>
          <a:p>
            <a:endParaRPr lang="zh-TW" altLang="en-US"/>
          </a:p>
        </p:txBody>
      </p:sp>
      <p:sp>
        <p:nvSpPr>
          <p:cNvPr id="754716" name="AutoShape 28"/>
          <p:cNvSpPr>
            <a:spLocks noChangeArrowheads="1"/>
          </p:cNvSpPr>
          <p:nvPr/>
        </p:nvSpPr>
        <p:spPr bwMode="auto">
          <a:xfrm rot="3252837">
            <a:off x="7083425" y="1547813"/>
            <a:ext cx="382588" cy="277812"/>
          </a:xfrm>
          <a:prstGeom prst="leftArrow">
            <a:avLst>
              <a:gd name="adj1" fmla="val 50000"/>
              <a:gd name="adj2" fmla="val 34429"/>
            </a:avLst>
          </a:prstGeom>
          <a:solidFill>
            <a:schemeClr val="accent1"/>
          </a:solidFill>
          <a:ln w="9525">
            <a:solidFill>
              <a:schemeClr val="tx1"/>
            </a:solidFill>
            <a:miter lim="800000"/>
            <a:headEnd/>
            <a:tailEnd/>
          </a:ln>
          <a:effectLst/>
        </p:spPr>
        <p:txBody>
          <a:bodyPr wrap="none" anchor="ctr"/>
          <a:lstStyle/>
          <a:p>
            <a:endParaRPr lang="zh-TW" altLang="en-US"/>
          </a:p>
        </p:txBody>
      </p:sp>
      <p:sp>
        <p:nvSpPr>
          <p:cNvPr id="754717" name="AutoShape 29"/>
          <p:cNvSpPr>
            <a:spLocks noChangeArrowheads="1"/>
          </p:cNvSpPr>
          <p:nvPr/>
        </p:nvSpPr>
        <p:spPr bwMode="auto">
          <a:xfrm rot="5400000">
            <a:off x="2822575" y="2360613"/>
            <a:ext cx="382588" cy="277812"/>
          </a:xfrm>
          <a:prstGeom prst="leftArrow">
            <a:avLst>
              <a:gd name="adj1" fmla="val 50000"/>
              <a:gd name="adj2" fmla="val 34429"/>
            </a:avLst>
          </a:prstGeom>
          <a:solidFill>
            <a:schemeClr val="accent1"/>
          </a:solidFill>
          <a:ln w="9525">
            <a:solidFill>
              <a:schemeClr val="tx1"/>
            </a:solidFill>
            <a:miter lim="800000"/>
            <a:headEnd/>
            <a:tailEnd/>
          </a:ln>
          <a:effectLst/>
        </p:spPr>
        <p:txBody>
          <a:bodyPr wrap="none" anchor="ctr"/>
          <a:lstStyle/>
          <a:p>
            <a:endParaRPr lang="zh-TW" altLang="en-US"/>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投影片編號版面配置區 5"/>
          <p:cNvSpPr>
            <a:spLocks noGrp="1"/>
          </p:cNvSpPr>
          <p:nvPr>
            <p:ph type="sldNum" sz="quarter" idx="12"/>
          </p:nvPr>
        </p:nvSpPr>
        <p:spPr/>
        <p:txBody>
          <a:bodyPr/>
          <a:lstStyle/>
          <a:p>
            <a:fld id="{B2ABB1FB-134E-466A-B308-4CE29AF9CBC7}" type="slidenum">
              <a:rPr lang="en-US" altLang="zh-TW"/>
              <a:pPr/>
              <a:t>49</a:t>
            </a:fld>
            <a:endParaRPr lang="en-US" altLang="zh-TW"/>
          </a:p>
        </p:txBody>
      </p:sp>
      <p:sp>
        <p:nvSpPr>
          <p:cNvPr id="755714" name="Rectangle 2"/>
          <p:cNvSpPr>
            <a:spLocks noGrp="1" noChangeArrowheads="1"/>
          </p:cNvSpPr>
          <p:nvPr>
            <p:ph type="title"/>
          </p:nvPr>
        </p:nvSpPr>
        <p:spPr>
          <a:xfrm>
            <a:off x="468313" y="184150"/>
            <a:ext cx="7435850" cy="864065"/>
          </a:xfrm>
        </p:spPr>
        <p:txBody>
          <a:bodyPr/>
          <a:lstStyle/>
          <a:p>
            <a:r>
              <a:rPr lang="en-US" altLang="zh-TW" sz="4000" dirty="0" smtClean="0">
                <a:solidFill>
                  <a:srgbClr val="800080"/>
                </a:solidFill>
                <a:latin typeface="+mn-lt"/>
              </a:rPr>
              <a:t>5.12  </a:t>
            </a:r>
            <a:r>
              <a:rPr lang="zh-TW" altLang="en-US" sz="4000" dirty="0" smtClean="0">
                <a:solidFill>
                  <a:srgbClr val="800080"/>
                </a:solidFill>
                <a:latin typeface="+mn-lt"/>
              </a:rPr>
              <a:t>技術</a:t>
            </a:r>
            <a:r>
              <a:rPr lang="zh-TW" altLang="en-US" sz="4000" dirty="0">
                <a:solidFill>
                  <a:srgbClr val="800080"/>
                </a:solidFill>
                <a:latin typeface="+mn-lt"/>
              </a:rPr>
              <a:t>進步帶來的成長</a:t>
            </a:r>
          </a:p>
        </p:txBody>
      </p:sp>
      <p:sp>
        <p:nvSpPr>
          <p:cNvPr id="755715" name="Rectangle 3"/>
          <p:cNvSpPr>
            <a:spLocks noGrp="1" noChangeArrowheads="1"/>
          </p:cNvSpPr>
          <p:nvPr>
            <p:ph type="body" idx="1"/>
          </p:nvPr>
        </p:nvSpPr>
        <p:spPr>
          <a:xfrm>
            <a:off x="463550" y="1481138"/>
            <a:ext cx="8329613" cy="4749800"/>
          </a:xfrm>
          <a:noFill/>
          <a:ln/>
        </p:spPr>
        <p:txBody>
          <a:bodyPr/>
          <a:lstStyle/>
          <a:p>
            <a:pPr>
              <a:lnSpc>
                <a:spcPct val="110000"/>
              </a:lnSpc>
            </a:pPr>
            <a:r>
              <a:rPr lang="zh-TW" altLang="en-US" sz="2800" dirty="0">
                <a:latin typeface="新細明體" pitchFamily="18" charset="-120"/>
              </a:rPr>
              <a:t>技術＝每單位資本或每單位勞動力的質量。</a:t>
            </a:r>
          </a:p>
          <a:p>
            <a:pPr>
              <a:lnSpc>
                <a:spcPct val="110000"/>
              </a:lnSpc>
            </a:pPr>
            <a:r>
              <a:rPr lang="zh-TW" altLang="en-US" sz="2800" dirty="0">
                <a:latin typeface="新細明體" pitchFamily="18" charset="-120"/>
              </a:rPr>
              <a:t>進步可以提升資本財的邊際產出，就如同資本財提升勞力的邊際產出。</a:t>
            </a:r>
          </a:p>
          <a:p>
            <a:pPr lvl="1">
              <a:lnSpc>
                <a:spcPct val="110000"/>
              </a:lnSpc>
            </a:pPr>
            <a:r>
              <a:rPr lang="zh-TW" altLang="en-US" sz="2400" dirty="0">
                <a:latin typeface="新細明體" pitchFamily="18" charset="-120"/>
              </a:rPr>
              <a:t>總產出＝ 勞動力的獨立貢獻＋</a:t>
            </a:r>
            <a:r>
              <a:rPr lang="zh-TW" altLang="en-US" sz="2400" dirty="0">
                <a:solidFill>
                  <a:srgbClr val="0000FF"/>
                </a:solidFill>
                <a:latin typeface="新細明體" pitchFamily="18" charset="-120"/>
              </a:rPr>
              <a:t>資本的獨立貢獻＋勞動與資本的協力效果＋</a:t>
            </a:r>
            <a:r>
              <a:rPr lang="zh-TW" altLang="en-US" sz="2400" dirty="0">
                <a:solidFill>
                  <a:srgbClr val="800080"/>
                </a:solidFill>
                <a:latin typeface="新細明體" pitchFamily="18" charset="-120"/>
              </a:rPr>
              <a:t>勞動力技術進步的貢獻＋資本技術進步的貢獻＋勞動與資本之協力的技術進步的貢獻</a:t>
            </a:r>
          </a:p>
          <a:p>
            <a:pPr>
              <a:lnSpc>
                <a:spcPct val="110000"/>
              </a:lnSpc>
            </a:pPr>
            <a:r>
              <a:rPr lang="zh-TW" altLang="en-US" sz="2800" dirty="0">
                <a:latin typeface="新細明體" pitchFamily="18" charset="-120"/>
              </a:rPr>
              <a:t>同樣的問題：技術進步是否也存在邊際產出遞減現象？</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457199" y="122238"/>
            <a:ext cx="7561385" cy="915254"/>
          </a:xfrm>
        </p:spPr>
        <p:txBody>
          <a:bodyPr/>
          <a:lstStyle/>
          <a:p>
            <a:r>
              <a:rPr lang="en-US" altLang="zh-TW" sz="4000" dirty="0" smtClean="0">
                <a:solidFill>
                  <a:srgbClr val="660066"/>
                </a:solidFill>
                <a:latin typeface="+mn-lt"/>
              </a:rPr>
              <a:t>1.3  </a:t>
            </a:r>
            <a:r>
              <a:rPr lang="zh-TW" altLang="en-US" sz="4000" dirty="0" smtClean="0">
                <a:solidFill>
                  <a:srgbClr val="660066"/>
                </a:solidFill>
                <a:latin typeface="+mn-lt"/>
              </a:rPr>
              <a:t>對古典經濟學的批判</a:t>
            </a:r>
            <a:endParaRPr lang="zh-TW" altLang="en-US" sz="4000" dirty="0">
              <a:latin typeface="+mn-lt"/>
            </a:endParaRPr>
          </a:p>
        </p:txBody>
      </p:sp>
      <p:sp>
        <p:nvSpPr>
          <p:cNvPr id="3" name="內容版面配置區 2"/>
          <p:cNvSpPr>
            <a:spLocks noGrp="1"/>
          </p:cNvSpPr>
          <p:nvPr>
            <p:ph idx="1"/>
          </p:nvPr>
        </p:nvSpPr>
        <p:spPr>
          <a:xfrm>
            <a:off x="720089" y="1197429"/>
            <a:ext cx="7335339" cy="5304971"/>
          </a:xfrm>
        </p:spPr>
        <p:txBody>
          <a:bodyPr/>
          <a:lstStyle/>
          <a:p>
            <a:pPr marL="525463" lvl="1" indent="-514350" eaLnBrk="1" hangingPunct="1">
              <a:buClr>
                <a:srgbClr val="800080"/>
              </a:buClr>
              <a:buSzTx/>
              <a:buFont typeface="Wingdings" pitchFamily="2" charset="2"/>
              <a:buChar char="u"/>
            </a:pPr>
            <a:r>
              <a:rPr lang="zh-TW" altLang="en-US" sz="2800" dirty="0" smtClean="0"/>
              <a:t>古典經濟學的理論：</a:t>
            </a:r>
            <a:endParaRPr lang="en-US" altLang="zh-TW" sz="2800" dirty="0" smtClean="0"/>
          </a:p>
          <a:p>
            <a:pPr marL="820738" lvl="2" indent="-514350" eaLnBrk="1" hangingPunct="1">
              <a:buClr>
                <a:srgbClr val="800080"/>
              </a:buClr>
              <a:buSzTx/>
            </a:pPr>
            <a:r>
              <a:rPr lang="zh-TW" altLang="en-US" sz="2400" dirty="0" smtClean="0"/>
              <a:t>市場</a:t>
            </a:r>
            <a:r>
              <a:rPr lang="zh-TW" altLang="en-US" sz="2400" dirty="0" smtClean="0"/>
              <a:t>具有調整能力：</a:t>
            </a:r>
            <a:endParaRPr lang="en-US" altLang="zh-TW" sz="2400" dirty="0" smtClean="0"/>
          </a:p>
          <a:p>
            <a:pPr marL="820738" lvl="2" indent="-514350" eaLnBrk="1" hangingPunct="1">
              <a:buClr>
                <a:srgbClr val="800080"/>
              </a:buClr>
              <a:buSzTx/>
              <a:buFont typeface="+mj-lt"/>
              <a:buAutoNum type="arabicParenR"/>
            </a:pPr>
            <a:r>
              <a:rPr lang="zh-TW" altLang="en-US" sz="2400" dirty="0" smtClean="0"/>
              <a:t>個別廠商會失誤，也會影響產業。但整個市場能不斷調整</a:t>
            </a:r>
            <a:r>
              <a:rPr lang="zh-TW" altLang="en-US" sz="2400" dirty="0" smtClean="0"/>
              <a:t>。</a:t>
            </a:r>
            <a:endParaRPr lang="en-US" altLang="zh-TW" sz="2400" dirty="0" smtClean="0"/>
          </a:p>
          <a:p>
            <a:pPr marL="820738" lvl="2" indent="-514350" eaLnBrk="1" hangingPunct="1">
              <a:buClr>
                <a:srgbClr val="800080"/>
              </a:buClr>
              <a:buSzTx/>
              <a:buFont typeface="+mj-lt"/>
              <a:buAutoNum type="arabicParenR"/>
            </a:pPr>
            <a:r>
              <a:rPr lang="zh-TW" altLang="en-US" sz="2400" dirty="0" smtClean="0"/>
              <a:t>供給</a:t>
            </a:r>
            <a:r>
              <a:rPr lang="zh-TW" altLang="en-US" sz="2400" dirty="0" smtClean="0"/>
              <a:t>創造需要</a:t>
            </a:r>
            <a:r>
              <a:rPr lang="en-US" altLang="zh-TW" sz="2400" dirty="0" smtClean="0"/>
              <a:t>(J. B. Say)</a:t>
            </a:r>
            <a:r>
              <a:rPr lang="zh-TW" altLang="en-US" sz="2400" dirty="0" smtClean="0"/>
              <a:t>：</a:t>
            </a:r>
          </a:p>
          <a:p>
            <a:pPr marL="1136651" lvl="4" indent="-514350" eaLnBrk="1" hangingPunct="1">
              <a:buFont typeface="Wingdings" pitchFamily="2" charset="2"/>
              <a:buChar char="l"/>
            </a:pPr>
            <a:r>
              <a:rPr lang="zh-TW" altLang="en-US" sz="2400" dirty="0" smtClean="0"/>
              <a:t>企業家先預估市場，再投資生產。</a:t>
            </a:r>
          </a:p>
          <a:p>
            <a:pPr marL="1136651" lvl="4" indent="-514350" eaLnBrk="1" hangingPunct="1">
              <a:buFont typeface="Wingdings" pitchFamily="2" charset="2"/>
              <a:buChar char="l"/>
            </a:pPr>
            <a:r>
              <a:rPr lang="zh-TW" altLang="en-US" sz="2400" dirty="0" smtClean="0"/>
              <a:t>企業家也會促銷</a:t>
            </a:r>
            <a:r>
              <a:rPr lang="zh-TW" altLang="en-US" sz="2400" dirty="0" smtClean="0"/>
              <a:t>。</a:t>
            </a:r>
            <a:endParaRPr lang="en-US" altLang="zh-TW" sz="2400" dirty="0" smtClean="0"/>
          </a:p>
          <a:p>
            <a:r>
              <a:rPr lang="zh-TW" altLang="en-US" sz="2800" dirty="0" smtClean="0"/>
              <a:t>對古典經濟學的批評：</a:t>
            </a:r>
            <a:endParaRPr lang="en-US" altLang="zh-TW" sz="2800" dirty="0" smtClean="0"/>
          </a:p>
          <a:p>
            <a:pPr marL="801687" lvl="1" indent="-457200">
              <a:buFont typeface="+mj-lt"/>
              <a:buAutoNum type="arabicParenR"/>
            </a:pPr>
            <a:r>
              <a:rPr lang="zh-TW" altLang="en-US" sz="2400" dirty="0" smtClean="0"/>
              <a:t>現象：市場經濟雖會出現短期波動，但不應出現十年的長期衰退。</a:t>
            </a:r>
            <a:endParaRPr lang="en-US" altLang="zh-TW" sz="2400" dirty="0" smtClean="0"/>
          </a:p>
          <a:p>
            <a:pPr marL="801687" lvl="1" indent="-457200">
              <a:buFont typeface="+mj-lt"/>
              <a:buAutoNum type="arabicParenR"/>
            </a:pPr>
            <a:r>
              <a:rPr lang="zh-TW" altLang="en-US" sz="2500" dirty="0" smtClean="0"/>
              <a:t>凱因斯：市場機制的僵固性。</a:t>
            </a:r>
            <a:endParaRPr lang="en-US" altLang="zh-TW" sz="2500" dirty="0" smtClean="0"/>
          </a:p>
        </p:txBody>
      </p:sp>
      <p:sp>
        <p:nvSpPr>
          <p:cNvPr id="4" name="投影片編號版面配置區 3"/>
          <p:cNvSpPr>
            <a:spLocks noGrp="1"/>
          </p:cNvSpPr>
          <p:nvPr>
            <p:ph type="sldNum" sz="quarter" idx="12"/>
          </p:nvPr>
        </p:nvSpPr>
        <p:spPr/>
        <p:txBody>
          <a:bodyPr/>
          <a:lstStyle/>
          <a:p>
            <a:pPr>
              <a:defRPr/>
            </a:pPr>
            <a:fld id="{3F00783F-9C9F-40BF-AEB4-92F5B78B8F4E}" type="slidenum">
              <a:rPr lang="en-US" altLang="zh-TW" smtClean="0"/>
              <a:pPr>
                <a:defRPr/>
              </a:pPr>
              <a:t>5</a:t>
            </a:fld>
            <a:endParaRPr lang="en-US" altLang="zh-TW"/>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 name="投影片編號版面配置區 5"/>
          <p:cNvSpPr>
            <a:spLocks noGrp="1"/>
          </p:cNvSpPr>
          <p:nvPr>
            <p:ph type="sldNum" sz="quarter" idx="12"/>
          </p:nvPr>
        </p:nvSpPr>
        <p:spPr/>
        <p:txBody>
          <a:bodyPr/>
          <a:lstStyle/>
          <a:p>
            <a:fld id="{725333F0-DC20-4506-9C00-73052EF14506}" type="slidenum">
              <a:rPr lang="en-US" altLang="zh-TW"/>
              <a:pPr/>
              <a:t>50</a:t>
            </a:fld>
            <a:endParaRPr lang="en-US" altLang="zh-TW"/>
          </a:p>
        </p:txBody>
      </p:sp>
      <p:sp>
        <p:nvSpPr>
          <p:cNvPr id="775170" name="Line 2"/>
          <p:cNvSpPr>
            <a:spLocks noChangeShapeType="1"/>
          </p:cNvSpPr>
          <p:nvPr/>
        </p:nvSpPr>
        <p:spPr bwMode="auto">
          <a:xfrm>
            <a:off x="4643438" y="5300663"/>
            <a:ext cx="1944687" cy="71437"/>
          </a:xfrm>
          <a:prstGeom prst="line">
            <a:avLst/>
          </a:prstGeom>
          <a:noFill/>
          <a:ln w="9525">
            <a:solidFill>
              <a:srgbClr val="FF33CC"/>
            </a:solidFill>
            <a:round/>
            <a:headEnd/>
            <a:tailEnd/>
          </a:ln>
          <a:effectLst/>
        </p:spPr>
        <p:txBody>
          <a:bodyPr/>
          <a:lstStyle/>
          <a:p>
            <a:endParaRPr lang="zh-TW" altLang="en-US"/>
          </a:p>
        </p:txBody>
      </p:sp>
      <p:sp>
        <p:nvSpPr>
          <p:cNvPr id="775171" name="Rectangle 3"/>
          <p:cNvSpPr>
            <a:spLocks noGrp="1" noChangeArrowheads="1"/>
          </p:cNvSpPr>
          <p:nvPr>
            <p:ph type="title"/>
          </p:nvPr>
        </p:nvSpPr>
        <p:spPr>
          <a:xfrm>
            <a:off x="457200" y="122238"/>
            <a:ext cx="7445829" cy="835705"/>
          </a:xfrm>
        </p:spPr>
        <p:txBody>
          <a:bodyPr/>
          <a:lstStyle/>
          <a:p>
            <a:r>
              <a:rPr kumimoji="0" lang="en-US" altLang="zh-TW" sz="4000" dirty="0" smtClean="0">
                <a:solidFill>
                  <a:srgbClr val="800080"/>
                </a:solidFill>
                <a:latin typeface="+mn-lt"/>
              </a:rPr>
              <a:t>5.13  </a:t>
            </a:r>
            <a:r>
              <a:rPr kumimoji="0" lang="zh-TW" altLang="en-US" sz="4000" dirty="0" smtClean="0">
                <a:solidFill>
                  <a:srgbClr val="800080"/>
                </a:solidFill>
                <a:latin typeface="+mn-lt"/>
              </a:rPr>
              <a:t>異質</a:t>
            </a:r>
            <a:r>
              <a:rPr kumimoji="0" lang="zh-TW" altLang="en-US" sz="4000" dirty="0">
                <a:solidFill>
                  <a:srgbClr val="800080"/>
                </a:solidFill>
                <a:latin typeface="+mn-lt"/>
              </a:rPr>
              <a:t>資</a:t>
            </a:r>
            <a:r>
              <a:rPr lang="zh-TW" altLang="en-US" sz="4000" dirty="0">
                <a:solidFill>
                  <a:srgbClr val="800080"/>
                </a:solidFill>
                <a:latin typeface="+mn-lt"/>
              </a:rPr>
              <a:t>本財的互補效果</a:t>
            </a:r>
          </a:p>
        </p:txBody>
      </p:sp>
      <p:sp>
        <p:nvSpPr>
          <p:cNvPr id="775172" name="Rectangle 4"/>
          <p:cNvSpPr>
            <a:spLocks noGrp="1" noChangeArrowheads="1"/>
          </p:cNvSpPr>
          <p:nvPr>
            <p:ph type="body" idx="1"/>
          </p:nvPr>
        </p:nvSpPr>
        <p:spPr>
          <a:xfrm>
            <a:off x="856343" y="1227592"/>
            <a:ext cx="5875338" cy="1635125"/>
          </a:xfrm>
        </p:spPr>
        <p:txBody>
          <a:bodyPr/>
          <a:lstStyle/>
          <a:p>
            <a:r>
              <a:rPr lang="en-US" altLang="zh-TW" sz="2800" dirty="0">
                <a:latin typeface="新細明體" pitchFamily="18" charset="-120"/>
              </a:rPr>
              <a:t>( </a:t>
            </a:r>
            <a:r>
              <a:rPr lang="zh-TW" altLang="en-US" sz="2800" dirty="0">
                <a:latin typeface="新細明體" pitchFamily="18" charset="-120"/>
              </a:rPr>
              <a:t>時鐘 </a:t>
            </a:r>
            <a:r>
              <a:rPr lang="en-US" altLang="zh-TW" sz="2800" dirty="0">
                <a:latin typeface="新細明體" pitchFamily="18" charset="-120"/>
              </a:rPr>
              <a:t>+ </a:t>
            </a:r>
            <a:r>
              <a:rPr lang="zh-TW" altLang="en-US" sz="2800" dirty="0">
                <a:latin typeface="新細明體" pitchFamily="18" charset="-120"/>
              </a:rPr>
              <a:t>音樂 </a:t>
            </a:r>
            <a:r>
              <a:rPr lang="en-US" altLang="zh-TW" sz="2800" dirty="0">
                <a:latin typeface="新細明體" pitchFamily="18" charset="-120"/>
              </a:rPr>
              <a:t>+ </a:t>
            </a:r>
            <a:r>
              <a:rPr lang="zh-TW" altLang="en-US" sz="2800" dirty="0">
                <a:latin typeface="新細明體" pitchFamily="18" charset="-120"/>
              </a:rPr>
              <a:t>燈光 </a:t>
            </a:r>
            <a:r>
              <a:rPr lang="en-US" altLang="zh-TW" sz="2800" dirty="0">
                <a:latin typeface="新細明體" pitchFamily="18" charset="-120"/>
              </a:rPr>
              <a:t>) + </a:t>
            </a:r>
            <a:r>
              <a:rPr lang="zh-TW" altLang="en-US" sz="2800" dirty="0">
                <a:latin typeface="新細明體" pitchFamily="18" charset="-120"/>
              </a:rPr>
              <a:t>機器腿</a:t>
            </a:r>
          </a:p>
          <a:p>
            <a:r>
              <a:rPr lang="zh-TW" altLang="en-US" sz="2800" dirty="0">
                <a:latin typeface="新細明體" pitchFamily="18" charset="-120"/>
              </a:rPr>
              <a:t>奈米、竹碳</a:t>
            </a:r>
          </a:p>
          <a:p>
            <a:r>
              <a:rPr lang="zh-TW" altLang="en-US" sz="2800" dirty="0">
                <a:latin typeface="新細明體" pitchFamily="18" charset="-120"/>
              </a:rPr>
              <a:t>走的桌子 、</a:t>
            </a:r>
            <a:r>
              <a:rPr lang="en-US" altLang="zh-TW" sz="2800" dirty="0" err="1">
                <a:latin typeface="新細明體" pitchFamily="18" charset="-120"/>
              </a:rPr>
              <a:t>wii</a:t>
            </a:r>
            <a:endParaRPr lang="en-US" altLang="zh-TW" sz="2800" dirty="0">
              <a:latin typeface="新細明體" pitchFamily="18" charset="-120"/>
            </a:endParaRPr>
          </a:p>
          <a:p>
            <a:endParaRPr lang="en-US" altLang="zh-TW" sz="2800" dirty="0">
              <a:latin typeface="新細明體" pitchFamily="18" charset="-120"/>
            </a:endParaRPr>
          </a:p>
        </p:txBody>
      </p:sp>
      <p:sp>
        <p:nvSpPr>
          <p:cNvPr id="775173" name="Oval 5"/>
          <p:cNvSpPr>
            <a:spLocks noChangeArrowheads="1"/>
          </p:cNvSpPr>
          <p:nvPr/>
        </p:nvSpPr>
        <p:spPr bwMode="auto">
          <a:xfrm>
            <a:off x="2987675" y="4292600"/>
            <a:ext cx="503238" cy="431800"/>
          </a:xfrm>
          <a:prstGeom prst="ellipse">
            <a:avLst/>
          </a:prstGeom>
          <a:solidFill>
            <a:schemeClr val="accent1"/>
          </a:solidFill>
          <a:ln w="9525">
            <a:solidFill>
              <a:schemeClr val="tx1"/>
            </a:solidFill>
            <a:round/>
            <a:headEnd/>
            <a:tailEnd/>
          </a:ln>
          <a:effectLst/>
        </p:spPr>
        <p:txBody>
          <a:bodyPr wrap="none" anchor="ctr"/>
          <a:lstStyle/>
          <a:p>
            <a:endParaRPr lang="zh-TW" altLang="en-US"/>
          </a:p>
        </p:txBody>
      </p:sp>
      <p:sp>
        <p:nvSpPr>
          <p:cNvPr id="775174" name="Oval 6"/>
          <p:cNvSpPr>
            <a:spLocks noChangeArrowheads="1"/>
          </p:cNvSpPr>
          <p:nvPr/>
        </p:nvSpPr>
        <p:spPr bwMode="auto">
          <a:xfrm>
            <a:off x="2987675" y="5084763"/>
            <a:ext cx="504825" cy="431800"/>
          </a:xfrm>
          <a:prstGeom prst="ellipse">
            <a:avLst/>
          </a:prstGeom>
          <a:solidFill>
            <a:schemeClr val="accent1"/>
          </a:solidFill>
          <a:ln w="9525">
            <a:solidFill>
              <a:schemeClr val="tx1"/>
            </a:solidFill>
            <a:round/>
            <a:headEnd/>
            <a:tailEnd/>
          </a:ln>
          <a:effectLst/>
        </p:spPr>
        <p:txBody>
          <a:bodyPr wrap="none" anchor="ctr"/>
          <a:lstStyle/>
          <a:p>
            <a:endParaRPr lang="zh-TW" altLang="en-US"/>
          </a:p>
        </p:txBody>
      </p:sp>
      <p:sp>
        <p:nvSpPr>
          <p:cNvPr id="775175" name="Oval 7"/>
          <p:cNvSpPr>
            <a:spLocks noChangeArrowheads="1"/>
          </p:cNvSpPr>
          <p:nvPr/>
        </p:nvSpPr>
        <p:spPr bwMode="auto">
          <a:xfrm>
            <a:off x="2987675" y="5876925"/>
            <a:ext cx="504825" cy="431800"/>
          </a:xfrm>
          <a:prstGeom prst="ellipse">
            <a:avLst/>
          </a:prstGeom>
          <a:solidFill>
            <a:schemeClr val="accent1"/>
          </a:solidFill>
          <a:ln w="9525">
            <a:solidFill>
              <a:schemeClr val="tx1"/>
            </a:solidFill>
            <a:round/>
            <a:headEnd/>
            <a:tailEnd/>
          </a:ln>
          <a:effectLst/>
        </p:spPr>
        <p:txBody>
          <a:bodyPr wrap="none" anchor="ctr"/>
          <a:lstStyle/>
          <a:p>
            <a:endParaRPr lang="zh-TW" altLang="en-US"/>
          </a:p>
        </p:txBody>
      </p:sp>
      <p:sp>
        <p:nvSpPr>
          <p:cNvPr id="775176" name="Rectangle 8"/>
          <p:cNvSpPr>
            <a:spLocks noChangeArrowheads="1"/>
          </p:cNvSpPr>
          <p:nvPr/>
        </p:nvSpPr>
        <p:spPr bwMode="auto">
          <a:xfrm>
            <a:off x="4211638" y="4221163"/>
            <a:ext cx="358775" cy="504825"/>
          </a:xfrm>
          <a:prstGeom prst="rect">
            <a:avLst/>
          </a:prstGeom>
          <a:solidFill>
            <a:srgbClr val="00FF00"/>
          </a:solidFill>
          <a:ln w="9525">
            <a:solidFill>
              <a:schemeClr val="tx1"/>
            </a:solidFill>
            <a:miter lim="800000"/>
            <a:headEnd/>
            <a:tailEnd/>
          </a:ln>
          <a:effectLst/>
        </p:spPr>
        <p:txBody>
          <a:bodyPr wrap="none" anchor="ctr"/>
          <a:lstStyle/>
          <a:p>
            <a:pPr algn="ctr"/>
            <a:r>
              <a:rPr lang="zh-TW" altLang="en-US" sz="1400">
                <a:solidFill>
                  <a:srgbClr val="FF0000"/>
                </a:solidFill>
              </a:rPr>
              <a:t>時鐘</a:t>
            </a:r>
          </a:p>
        </p:txBody>
      </p:sp>
      <p:sp>
        <p:nvSpPr>
          <p:cNvPr id="775177" name="Rectangle 9"/>
          <p:cNvSpPr>
            <a:spLocks noChangeArrowheads="1"/>
          </p:cNvSpPr>
          <p:nvPr/>
        </p:nvSpPr>
        <p:spPr bwMode="auto">
          <a:xfrm>
            <a:off x="4211638" y="5013325"/>
            <a:ext cx="358775" cy="504825"/>
          </a:xfrm>
          <a:prstGeom prst="rect">
            <a:avLst/>
          </a:prstGeom>
          <a:solidFill>
            <a:srgbClr val="00FF00"/>
          </a:solidFill>
          <a:ln w="9525">
            <a:solidFill>
              <a:schemeClr val="tx1"/>
            </a:solidFill>
            <a:miter lim="800000"/>
            <a:headEnd/>
            <a:tailEnd/>
          </a:ln>
          <a:effectLst/>
        </p:spPr>
        <p:txBody>
          <a:bodyPr wrap="none" anchor="ctr"/>
          <a:lstStyle/>
          <a:p>
            <a:pPr algn="ctr"/>
            <a:r>
              <a:rPr lang="zh-TW" altLang="en-US" sz="1400">
                <a:solidFill>
                  <a:srgbClr val="FF0000"/>
                </a:solidFill>
              </a:rPr>
              <a:t>音樂</a:t>
            </a:r>
          </a:p>
        </p:txBody>
      </p:sp>
      <p:sp>
        <p:nvSpPr>
          <p:cNvPr id="775178" name="Rectangle 10"/>
          <p:cNvSpPr>
            <a:spLocks noChangeArrowheads="1"/>
          </p:cNvSpPr>
          <p:nvPr/>
        </p:nvSpPr>
        <p:spPr bwMode="auto">
          <a:xfrm>
            <a:off x="4211638" y="5876925"/>
            <a:ext cx="358775" cy="504825"/>
          </a:xfrm>
          <a:prstGeom prst="rect">
            <a:avLst/>
          </a:prstGeom>
          <a:solidFill>
            <a:srgbClr val="00FF00"/>
          </a:solidFill>
          <a:ln w="9525">
            <a:solidFill>
              <a:schemeClr val="tx1"/>
            </a:solidFill>
            <a:miter lim="800000"/>
            <a:headEnd/>
            <a:tailEnd/>
          </a:ln>
          <a:effectLst/>
        </p:spPr>
        <p:txBody>
          <a:bodyPr wrap="none" anchor="ctr"/>
          <a:lstStyle/>
          <a:p>
            <a:pPr algn="ctr"/>
            <a:r>
              <a:rPr lang="zh-TW" altLang="en-US" sz="1400">
                <a:solidFill>
                  <a:srgbClr val="FF0000"/>
                </a:solidFill>
              </a:rPr>
              <a:t>燈光</a:t>
            </a:r>
          </a:p>
        </p:txBody>
      </p:sp>
      <p:sp>
        <p:nvSpPr>
          <p:cNvPr id="775179" name="Oval 11"/>
          <p:cNvSpPr>
            <a:spLocks noChangeArrowheads="1"/>
          </p:cNvSpPr>
          <p:nvPr/>
        </p:nvSpPr>
        <p:spPr bwMode="auto">
          <a:xfrm>
            <a:off x="5291138" y="5084763"/>
            <a:ext cx="504825" cy="431800"/>
          </a:xfrm>
          <a:prstGeom prst="ellipse">
            <a:avLst/>
          </a:prstGeom>
          <a:solidFill>
            <a:srgbClr val="FF9966"/>
          </a:solidFill>
          <a:ln w="9525">
            <a:solidFill>
              <a:schemeClr val="tx1"/>
            </a:solidFill>
            <a:round/>
            <a:headEnd/>
            <a:tailEnd/>
          </a:ln>
          <a:effectLst/>
        </p:spPr>
        <p:txBody>
          <a:bodyPr wrap="none" anchor="ctr"/>
          <a:lstStyle/>
          <a:p>
            <a:endParaRPr lang="zh-TW" altLang="en-US"/>
          </a:p>
        </p:txBody>
      </p:sp>
      <p:sp>
        <p:nvSpPr>
          <p:cNvPr id="775180" name="Oval 12"/>
          <p:cNvSpPr>
            <a:spLocks noChangeArrowheads="1"/>
          </p:cNvSpPr>
          <p:nvPr/>
        </p:nvSpPr>
        <p:spPr bwMode="auto">
          <a:xfrm>
            <a:off x="6515100" y="5156200"/>
            <a:ext cx="504825" cy="431800"/>
          </a:xfrm>
          <a:prstGeom prst="ellipse">
            <a:avLst/>
          </a:prstGeom>
          <a:solidFill>
            <a:srgbClr val="FF33CC"/>
          </a:solidFill>
          <a:ln w="9525">
            <a:solidFill>
              <a:schemeClr val="tx1"/>
            </a:solidFill>
            <a:round/>
            <a:headEnd/>
            <a:tailEnd/>
          </a:ln>
          <a:effectLst/>
        </p:spPr>
        <p:txBody>
          <a:bodyPr wrap="none" anchor="ctr"/>
          <a:lstStyle/>
          <a:p>
            <a:endParaRPr lang="zh-TW" altLang="en-US"/>
          </a:p>
        </p:txBody>
      </p:sp>
      <p:sp>
        <p:nvSpPr>
          <p:cNvPr id="775181" name="Line 13"/>
          <p:cNvSpPr>
            <a:spLocks noChangeShapeType="1"/>
          </p:cNvSpPr>
          <p:nvPr/>
        </p:nvSpPr>
        <p:spPr bwMode="auto">
          <a:xfrm>
            <a:off x="3562350" y="4508500"/>
            <a:ext cx="649288" cy="0"/>
          </a:xfrm>
          <a:prstGeom prst="line">
            <a:avLst/>
          </a:prstGeom>
          <a:noFill/>
          <a:ln w="9525">
            <a:solidFill>
              <a:schemeClr val="tx1"/>
            </a:solidFill>
            <a:round/>
            <a:headEnd/>
            <a:tailEnd/>
          </a:ln>
          <a:effectLst/>
        </p:spPr>
        <p:txBody>
          <a:bodyPr/>
          <a:lstStyle/>
          <a:p>
            <a:endParaRPr lang="zh-TW" altLang="en-US"/>
          </a:p>
        </p:txBody>
      </p:sp>
      <p:sp>
        <p:nvSpPr>
          <p:cNvPr id="775182" name="Line 14"/>
          <p:cNvSpPr>
            <a:spLocks noChangeShapeType="1"/>
          </p:cNvSpPr>
          <p:nvPr/>
        </p:nvSpPr>
        <p:spPr bwMode="auto">
          <a:xfrm>
            <a:off x="3562350" y="5300663"/>
            <a:ext cx="649288" cy="0"/>
          </a:xfrm>
          <a:prstGeom prst="line">
            <a:avLst/>
          </a:prstGeom>
          <a:noFill/>
          <a:ln w="9525">
            <a:solidFill>
              <a:schemeClr val="tx1"/>
            </a:solidFill>
            <a:round/>
            <a:headEnd/>
            <a:tailEnd/>
          </a:ln>
          <a:effectLst/>
        </p:spPr>
        <p:txBody>
          <a:bodyPr/>
          <a:lstStyle/>
          <a:p>
            <a:endParaRPr lang="zh-TW" altLang="en-US"/>
          </a:p>
        </p:txBody>
      </p:sp>
      <p:sp>
        <p:nvSpPr>
          <p:cNvPr id="775183" name="Line 15"/>
          <p:cNvSpPr>
            <a:spLocks noChangeShapeType="1"/>
          </p:cNvSpPr>
          <p:nvPr/>
        </p:nvSpPr>
        <p:spPr bwMode="auto">
          <a:xfrm>
            <a:off x="3562350" y="6092825"/>
            <a:ext cx="649288" cy="0"/>
          </a:xfrm>
          <a:prstGeom prst="line">
            <a:avLst/>
          </a:prstGeom>
          <a:noFill/>
          <a:ln w="9525">
            <a:solidFill>
              <a:schemeClr val="tx1"/>
            </a:solidFill>
            <a:round/>
            <a:headEnd/>
            <a:tailEnd/>
          </a:ln>
          <a:effectLst/>
        </p:spPr>
        <p:txBody>
          <a:bodyPr/>
          <a:lstStyle/>
          <a:p>
            <a:endParaRPr lang="zh-TW" altLang="en-US"/>
          </a:p>
        </p:txBody>
      </p:sp>
      <p:sp>
        <p:nvSpPr>
          <p:cNvPr id="775184" name="Line 16"/>
          <p:cNvSpPr>
            <a:spLocks noChangeShapeType="1"/>
          </p:cNvSpPr>
          <p:nvPr/>
        </p:nvSpPr>
        <p:spPr bwMode="auto">
          <a:xfrm>
            <a:off x="4570413" y="5300663"/>
            <a:ext cx="649287" cy="792162"/>
          </a:xfrm>
          <a:prstGeom prst="line">
            <a:avLst/>
          </a:prstGeom>
          <a:noFill/>
          <a:ln w="9525">
            <a:solidFill>
              <a:schemeClr val="tx1"/>
            </a:solidFill>
            <a:round/>
            <a:headEnd/>
            <a:tailEnd/>
          </a:ln>
          <a:effectLst/>
        </p:spPr>
        <p:txBody>
          <a:bodyPr/>
          <a:lstStyle/>
          <a:p>
            <a:endParaRPr lang="zh-TW" altLang="en-US"/>
          </a:p>
        </p:txBody>
      </p:sp>
      <p:sp>
        <p:nvSpPr>
          <p:cNvPr id="775185" name="Line 17"/>
          <p:cNvSpPr>
            <a:spLocks noChangeShapeType="1"/>
          </p:cNvSpPr>
          <p:nvPr/>
        </p:nvSpPr>
        <p:spPr bwMode="auto">
          <a:xfrm flipV="1">
            <a:off x="4570413" y="4508500"/>
            <a:ext cx="720725" cy="722313"/>
          </a:xfrm>
          <a:prstGeom prst="line">
            <a:avLst/>
          </a:prstGeom>
          <a:noFill/>
          <a:ln w="9525">
            <a:solidFill>
              <a:schemeClr val="tx1"/>
            </a:solidFill>
            <a:round/>
            <a:headEnd/>
            <a:tailEnd/>
          </a:ln>
          <a:effectLst/>
        </p:spPr>
        <p:txBody>
          <a:bodyPr/>
          <a:lstStyle/>
          <a:p>
            <a:endParaRPr lang="zh-TW" altLang="en-US"/>
          </a:p>
        </p:txBody>
      </p:sp>
      <p:sp>
        <p:nvSpPr>
          <p:cNvPr id="775186" name="Line 18"/>
          <p:cNvSpPr>
            <a:spLocks noChangeShapeType="1"/>
          </p:cNvSpPr>
          <p:nvPr/>
        </p:nvSpPr>
        <p:spPr bwMode="auto">
          <a:xfrm>
            <a:off x="4643438" y="4508500"/>
            <a:ext cx="647700" cy="792163"/>
          </a:xfrm>
          <a:prstGeom prst="line">
            <a:avLst/>
          </a:prstGeom>
          <a:noFill/>
          <a:ln w="9525">
            <a:solidFill>
              <a:schemeClr val="tx1"/>
            </a:solidFill>
            <a:round/>
            <a:headEnd/>
            <a:tailEnd/>
          </a:ln>
          <a:effectLst/>
        </p:spPr>
        <p:txBody>
          <a:bodyPr/>
          <a:lstStyle/>
          <a:p>
            <a:endParaRPr lang="zh-TW" altLang="en-US"/>
          </a:p>
        </p:txBody>
      </p:sp>
      <p:sp>
        <p:nvSpPr>
          <p:cNvPr id="775187" name="Line 19"/>
          <p:cNvSpPr>
            <a:spLocks noChangeShapeType="1"/>
          </p:cNvSpPr>
          <p:nvPr/>
        </p:nvSpPr>
        <p:spPr bwMode="auto">
          <a:xfrm flipV="1">
            <a:off x="4570413" y="5300663"/>
            <a:ext cx="720725" cy="792162"/>
          </a:xfrm>
          <a:prstGeom prst="line">
            <a:avLst/>
          </a:prstGeom>
          <a:noFill/>
          <a:ln w="9525">
            <a:solidFill>
              <a:schemeClr val="tx1"/>
            </a:solidFill>
            <a:round/>
            <a:headEnd/>
            <a:tailEnd/>
          </a:ln>
          <a:effectLst/>
        </p:spPr>
        <p:txBody>
          <a:bodyPr/>
          <a:lstStyle/>
          <a:p>
            <a:endParaRPr lang="zh-TW" altLang="en-US"/>
          </a:p>
        </p:txBody>
      </p:sp>
      <p:sp>
        <p:nvSpPr>
          <p:cNvPr id="775188" name="Oval 20"/>
          <p:cNvSpPr>
            <a:spLocks noChangeArrowheads="1"/>
          </p:cNvSpPr>
          <p:nvPr/>
        </p:nvSpPr>
        <p:spPr bwMode="auto">
          <a:xfrm>
            <a:off x="5291138" y="5876925"/>
            <a:ext cx="504825" cy="431800"/>
          </a:xfrm>
          <a:prstGeom prst="ellipse">
            <a:avLst/>
          </a:prstGeom>
          <a:solidFill>
            <a:srgbClr val="FF9966"/>
          </a:solidFill>
          <a:ln w="9525">
            <a:solidFill>
              <a:schemeClr val="tx1"/>
            </a:solidFill>
            <a:round/>
            <a:headEnd/>
            <a:tailEnd/>
          </a:ln>
          <a:effectLst/>
        </p:spPr>
        <p:txBody>
          <a:bodyPr wrap="none" anchor="ctr"/>
          <a:lstStyle/>
          <a:p>
            <a:endParaRPr lang="zh-TW" altLang="en-US"/>
          </a:p>
        </p:txBody>
      </p:sp>
      <p:sp>
        <p:nvSpPr>
          <p:cNvPr id="775189" name="Oval 21"/>
          <p:cNvSpPr>
            <a:spLocks noChangeArrowheads="1"/>
          </p:cNvSpPr>
          <p:nvPr/>
        </p:nvSpPr>
        <p:spPr bwMode="auto">
          <a:xfrm>
            <a:off x="5291138" y="4221163"/>
            <a:ext cx="504825" cy="431800"/>
          </a:xfrm>
          <a:prstGeom prst="ellipse">
            <a:avLst/>
          </a:prstGeom>
          <a:solidFill>
            <a:srgbClr val="FF9966"/>
          </a:solidFill>
          <a:ln w="9525">
            <a:solidFill>
              <a:schemeClr val="tx1"/>
            </a:solidFill>
            <a:round/>
            <a:headEnd/>
            <a:tailEnd/>
          </a:ln>
          <a:effectLst/>
        </p:spPr>
        <p:txBody>
          <a:bodyPr wrap="none" anchor="ctr"/>
          <a:lstStyle/>
          <a:p>
            <a:endParaRPr lang="zh-TW" altLang="en-US"/>
          </a:p>
        </p:txBody>
      </p:sp>
      <p:sp>
        <p:nvSpPr>
          <p:cNvPr id="775190" name="Line 22"/>
          <p:cNvSpPr>
            <a:spLocks noChangeShapeType="1"/>
          </p:cNvSpPr>
          <p:nvPr/>
        </p:nvSpPr>
        <p:spPr bwMode="auto">
          <a:xfrm>
            <a:off x="4643438" y="4508500"/>
            <a:ext cx="1871662" cy="863600"/>
          </a:xfrm>
          <a:prstGeom prst="line">
            <a:avLst/>
          </a:prstGeom>
          <a:noFill/>
          <a:ln w="9525">
            <a:solidFill>
              <a:srgbClr val="FF33CC"/>
            </a:solidFill>
            <a:round/>
            <a:headEnd/>
            <a:tailEnd/>
          </a:ln>
          <a:effectLst/>
        </p:spPr>
        <p:txBody>
          <a:bodyPr/>
          <a:lstStyle/>
          <a:p>
            <a:endParaRPr lang="zh-TW" altLang="en-US"/>
          </a:p>
        </p:txBody>
      </p:sp>
      <p:sp>
        <p:nvSpPr>
          <p:cNvPr id="775191" name="Line 23"/>
          <p:cNvSpPr>
            <a:spLocks noChangeShapeType="1"/>
          </p:cNvSpPr>
          <p:nvPr/>
        </p:nvSpPr>
        <p:spPr bwMode="auto">
          <a:xfrm flipV="1">
            <a:off x="4643438" y="5372100"/>
            <a:ext cx="1944687" cy="720725"/>
          </a:xfrm>
          <a:prstGeom prst="line">
            <a:avLst/>
          </a:prstGeom>
          <a:noFill/>
          <a:ln w="9525">
            <a:solidFill>
              <a:srgbClr val="FF33CC"/>
            </a:solidFill>
            <a:round/>
            <a:headEnd/>
            <a:tailEnd/>
          </a:ln>
          <a:effectLst/>
        </p:spPr>
        <p:txBody>
          <a:bodyPr/>
          <a:lstStyle/>
          <a:p>
            <a:endParaRPr lang="zh-TW" altLang="en-US"/>
          </a:p>
        </p:txBody>
      </p:sp>
      <p:sp>
        <p:nvSpPr>
          <p:cNvPr id="775192" name="Line 24"/>
          <p:cNvSpPr>
            <a:spLocks noChangeShapeType="1"/>
          </p:cNvSpPr>
          <p:nvPr/>
        </p:nvSpPr>
        <p:spPr bwMode="auto">
          <a:xfrm>
            <a:off x="4643438" y="4508500"/>
            <a:ext cx="649287" cy="0"/>
          </a:xfrm>
          <a:prstGeom prst="line">
            <a:avLst/>
          </a:prstGeom>
          <a:noFill/>
          <a:ln w="9525">
            <a:solidFill>
              <a:schemeClr val="tx1"/>
            </a:solidFill>
            <a:round/>
            <a:headEnd/>
            <a:tailEnd/>
          </a:ln>
          <a:effectLst/>
        </p:spPr>
        <p:txBody>
          <a:bodyPr/>
          <a:lstStyle/>
          <a:p>
            <a:endParaRPr lang="zh-TW" altLang="en-US"/>
          </a:p>
        </p:txBody>
      </p:sp>
      <p:sp>
        <p:nvSpPr>
          <p:cNvPr id="775193" name="Line 25"/>
          <p:cNvSpPr>
            <a:spLocks noChangeShapeType="1"/>
          </p:cNvSpPr>
          <p:nvPr/>
        </p:nvSpPr>
        <p:spPr bwMode="auto">
          <a:xfrm>
            <a:off x="4570413" y="6092825"/>
            <a:ext cx="649287" cy="0"/>
          </a:xfrm>
          <a:prstGeom prst="line">
            <a:avLst/>
          </a:prstGeom>
          <a:noFill/>
          <a:ln w="9525">
            <a:solidFill>
              <a:schemeClr val="tx1"/>
            </a:solidFill>
            <a:round/>
            <a:headEnd/>
            <a:tailEnd/>
          </a:ln>
          <a:effectLst/>
        </p:spPr>
        <p:txBody>
          <a:bodyPr/>
          <a:lstStyle/>
          <a:p>
            <a:endParaRPr lang="zh-TW" altLang="en-US"/>
          </a:p>
        </p:txBody>
      </p:sp>
      <p:sp>
        <p:nvSpPr>
          <p:cNvPr id="775194" name="Rectangle 26"/>
          <p:cNvSpPr>
            <a:spLocks noChangeArrowheads="1"/>
          </p:cNvSpPr>
          <p:nvPr/>
        </p:nvSpPr>
        <p:spPr bwMode="auto">
          <a:xfrm>
            <a:off x="6946900" y="3500438"/>
            <a:ext cx="1081088" cy="360362"/>
          </a:xfrm>
          <a:prstGeom prst="rect">
            <a:avLst/>
          </a:prstGeom>
          <a:solidFill>
            <a:srgbClr val="00FF00"/>
          </a:solidFill>
          <a:ln w="9525">
            <a:solidFill>
              <a:schemeClr val="tx1"/>
            </a:solidFill>
            <a:miter lim="800000"/>
            <a:headEnd/>
            <a:tailEnd/>
          </a:ln>
          <a:effectLst/>
        </p:spPr>
        <p:txBody>
          <a:bodyPr wrap="none" anchor="ctr"/>
          <a:lstStyle/>
          <a:p>
            <a:pPr algn="ctr"/>
            <a:r>
              <a:rPr lang="zh-TW" altLang="en-US" sz="2000">
                <a:solidFill>
                  <a:srgbClr val="FF0000"/>
                </a:solidFill>
              </a:rPr>
              <a:t>機器腿</a:t>
            </a:r>
          </a:p>
        </p:txBody>
      </p:sp>
      <p:sp>
        <p:nvSpPr>
          <p:cNvPr id="775195" name="Line 27"/>
          <p:cNvSpPr>
            <a:spLocks noChangeShapeType="1"/>
          </p:cNvSpPr>
          <p:nvPr/>
        </p:nvSpPr>
        <p:spPr bwMode="auto">
          <a:xfrm flipV="1">
            <a:off x="5722938" y="3571875"/>
            <a:ext cx="1081087" cy="215900"/>
          </a:xfrm>
          <a:prstGeom prst="line">
            <a:avLst/>
          </a:prstGeom>
          <a:noFill/>
          <a:ln w="9525">
            <a:solidFill>
              <a:schemeClr val="tx1"/>
            </a:solidFill>
            <a:round/>
            <a:headEnd/>
            <a:tailEnd/>
          </a:ln>
          <a:effectLst/>
        </p:spPr>
        <p:txBody>
          <a:bodyPr/>
          <a:lstStyle/>
          <a:p>
            <a:endParaRPr lang="zh-TW" altLang="en-US"/>
          </a:p>
        </p:txBody>
      </p:sp>
      <p:sp>
        <p:nvSpPr>
          <p:cNvPr id="775196" name="Line 28"/>
          <p:cNvSpPr>
            <a:spLocks noChangeShapeType="1"/>
          </p:cNvSpPr>
          <p:nvPr/>
        </p:nvSpPr>
        <p:spPr bwMode="auto">
          <a:xfrm flipV="1">
            <a:off x="6011863" y="3787775"/>
            <a:ext cx="722312" cy="360363"/>
          </a:xfrm>
          <a:prstGeom prst="line">
            <a:avLst/>
          </a:prstGeom>
          <a:noFill/>
          <a:ln w="9525">
            <a:solidFill>
              <a:schemeClr val="tx1"/>
            </a:solidFill>
            <a:round/>
            <a:headEnd/>
            <a:tailEnd/>
          </a:ln>
          <a:effectLst/>
        </p:spPr>
        <p:txBody>
          <a:bodyPr/>
          <a:lstStyle/>
          <a:p>
            <a:endParaRPr lang="zh-TW" altLang="en-US"/>
          </a:p>
        </p:txBody>
      </p:sp>
      <p:sp>
        <p:nvSpPr>
          <p:cNvPr id="775197" name="Line 29"/>
          <p:cNvSpPr>
            <a:spLocks noChangeShapeType="1"/>
          </p:cNvSpPr>
          <p:nvPr/>
        </p:nvSpPr>
        <p:spPr bwMode="auto">
          <a:xfrm flipV="1">
            <a:off x="6515100" y="4005263"/>
            <a:ext cx="361950" cy="431800"/>
          </a:xfrm>
          <a:prstGeom prst="line">
            <a:avLst/>
          </a:prstGeom>
          <a:noFill/>
          <a:ln w="9525">
            <a:solidFill>
              <a:schemeClr val="tx1"/>
            </a:solidFill>
            <a:round/>
            <a:headEnd/>
            <a:tailEnd/>
          </a:ln>
          <a:effectLst/>
        </p:spPr>
        <p:txBody>
          <a:bodyPr/>
          <a:lstStyle/>
          <a:p>
            <a:endParaRPr lang="zh-TW" altLang="en-US"/>
          </a:p>
        </p:txBody>
      </p:sp>
      <p:sp>
        <p:nvSpPr>
          <p:cNvPr id="775198" name="Line 30"/>
          <p:cNvSpPr>
            <a:spLocks noChangeShapeType="1"/>
          </p:cNvSpPr>
          <p:nvPr/>
        </p:nvSpPr>
        <p:spPr bwMode="auto">
          <a:xfrm flipH="1">
            <a:off x="6946900" y="4005263"/>
            <a:ext cx="215900" cy="574675"/>
          </a:xfrm>
          <a:prstGeom prst="line">
            <a:avLst/>
          </a:prstGeom>
          <a:noFill/>
          <a:ln w="9525">
            <a:solidFill>
              <a:schemeClr val="tx1"/>
            </a:solidFill>
            <a:round/>
            <a:headEnd/>
            <a:tailEnd/>
          </a:ln>
          <a:effectLst/>
        </p:spPr>
        <p:txBody>
          <a:bodyPr/>
          <a:lstStyle/>
          <a:p>
            <a:endParaRPr lang="zh-TW" altLang="en-US"/>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投影片編號版面配置區 5"/>
          <p:cNvSpPr>
            <a:spLocks noGrp="1"/>
          </p:cNvSpPr>
          <p:nvPr>
            <p:ph type="sldNum" sz="quarter" idx="12"/>
          </p:nvPr>
        </p:nvSpPr>
        <p:spPr/>
        <p:txBody>
          <a:bodyPr/>
          <a:lstStyle/>
          <a:p>
            <a:fld id="{859EC233-45C7-4062-BEB7-11ADC421F93A}" type="slidenum">
              <a:rPr lang="en-US" altLang="zh-TW"/>
              <a:pPr/>
              <a:t>51</a:t>
            </a:fld>
            <a:endParaRPr lang="en-US" altLang="zh-TW"/>
          </a:p>
        </p:txBody>
      </p:sp>
      <p:sp>
        <p:nvSpPr>
          <p:cNvPr id="776194" name="Rectangle 2"/>
          <p:cNvSpPr>
            <a:spLocks noGrp="1" noChangeArrowheads="1"/>
          </p:cNvSpPr>
          <p:nvPr>
            <p:ph type="title"/>
          </p:nvPr>
        </p:nvSpPr>
        <p:spPr>
          <a:xfrm>
            <a:off x="457200" y="122238"/>
            <a:ext cx="7445829" cy="901019"/>
          </a:xfrm>
        </p:spPr>
        <p:txBody>
          <a:bodyPr/>
          <a:lstStyle/>
          <a:p>
            <a:r>
              <a:rPr lang="en-US" altLang="zh-TW" sz="4000" dirty="0" smtClean="0">
                <a:solidFill>
                  <a:srgbClr val="800080"/>
                </a:solidFill>
                <a:latin typeface="+mn-lt"/>
              </a:rPr>
              <a:t>5.14  </a:t>
            </a:r>
            <a:r>
              <a:rPr lang="zh-TW" altLang="en-US" sz="4000" dirty="0">
                <a:solidFill>
                  <a:srgbClr val="800080"/>
                </a:solidFill>
                <a:latin typeface="+mn-lt"/>
              </a:rPr>
              <a:t>資本結構產生的網路效應</a:t>
            </a:r>
          </a:p>
        </p:txBody>
      </p:sp>
      <p:sp>
        <p:nvSpPr>
          <p:cNvPr id="776195" name="Rectangle 3"/>
          <p:cNvSpPr>
            <a:spLocks noGrp="1" noChangeArrowheads="1"/>
          </p:cNvSpPr>
          <p:nvPr>
            <p:ph type="body" idx="1"/>
          </p:nvPr>
        </p:nvSpPr>
        <p:spPr>
          <a:xfrm>
            <a:off x="592138" y="1582738"/>
            <a:ext cx="8208962" cy="3457575"/>
          </a:xfrm>
        </p:spPr>
        <p:txBody>
          <a:bodyPr/>
          <a:lstStyle/>
          <a:p>
            <a:pPr>
              <a:lnSpc>
                <a:spcPct val="130000"/>
              </a:lnSpc>
            </a:pPr>
            <a:r>
              <a:rPr lang="zh-TW" altLang="en-US" sz="2800" dirty="0">
                <a:latin typeface="新細明體" pitchFamily="18" charset="-120"/>
              </a:rPr>
              <a:t>使用更多的資本：</a:t>
            </a:r>
            <a:r>
              <a:rPr lang="en-US" altLang="zh-TW" sz="2800" dirty="0">
                <a:latin typeface="新細明體" pitchFamily="18" charset="-120"/>
              </a:rPr>
              <a:t>k1</a:t>
            </a:r>
            <a:r>
              <a:rPr lang="zh-TW" altLang="en-US" sz="2800" dirty="0">
                <a:latin typeface="新細明體" pitchFamily="18" charset="-120"/>
              </a:rPr>
              <a:t>、</a:t>
            </a:r>
            <a:r>
              <a:rPr lang="en-US" altLang="zh-TW" sz="2800" dirty="0">
                <a:latin typeface="新細明體" pitchFamily="18" charset="-120"/>
              </a:rPr>
              <a:t>k2</a:t>
            </a:r>
            <a:r>
              <a:rPr lang="zh-TW" altLang="en-US" sz="2800" dirty="0">
                <a:latin typeface="新細明體" pitchFamily="18" charset="-120"/>
              </a:rPr>
              <a:t>、</a:t>
            </a:r>
            <a:r>
              <a:rPr lang="en-US" altLang="zh-TW" sz="2800" dirty="0">
                <a:latin typeface="新細明體" pitchFamily="18" charset="-120"/>
              </a:rPr>
              <a:t>k3</a:t>
            </a:r>
          </a:p>
          <a:p>
            <a:pPr>
              <a:lnSpc>
                <a:spcPct val="130000"/>
              </a:lnSpc>
            </a:pPr>
            <a:r>
              <a:rPr lang="zh-TW" altLang="en-US" sz="2800" dirty="0">
                <a:latin typeface="新細明體" pitchFamily="18" charset="-120"/>
              </a:rPr>
              <a:t>工廠：規模經濟 </a:t>
            </a:r>
            <a:r>
              <a:rPr lang="en-US" altLang="zh-TW" sz="2800" dirty="0">
                <a:latin typeface="新細明體" pitchFamily="18" charset="-120"/>
              </a:rPr>
              <a:t>k1+k2+k3</a:t>
            </a:r>
          </a:p>
          <a:p>
            <a:pPr>
              <a:lnSpc>
                <a:spcPct val="130000"/>
              </a:lnSpc>
            </a:pPr>
            <a:r>
              <a:rPr lang="zh-TW" altLang="en-US" sz="2800" dirty="0">
                <a:latin typeface="新細明體" pitchFamily="18" charset="-120"/>
              </a:rPr>
              <a:t>直線的產出增加 </a:t>
            </a:r>
            <a:r>
              <a:rPr lang="en-US" altLang="zh-TW" sz="2800" dirty="0">
                <a:latin typeface="新細明體" pitchFamily="18" charset="-120"/>
              </a:rPr>
              <a:t>(k1+k2+k3) + k4</a:t>
            </a:r>
          </a:p>
          <a:p>
            <a:pPr>
              <a:lnSpc>
                <a:spcPct val="130000"/>
              </a:lnSpc>
            </a:pPr>
            <a:r>
              <a:rPr lang="zh-TW" altLang="en-US" sz="2800" dirty="0">
                <a:solidFill>
                  <a:srgbClr val="FF0000"/>
                </a:solidFill>
                <a:latin typeface="新細明體" pitchFamily="18" charset="-120"/>
              </a:rPr>
              <a:t>網路效應</a:t>
            </a:r>
            <a:r>
              <a:rPr lang="zh-TW" altLang="en-US" sz="2800" dirty="0">
                <a:latin typeface="新細明體" pitchFamily="18" charset="-120"/>
              </a:rPr>
              <a:t>的潛在發展 </a:t>
            </a:r>
            <a:r>
              <a:rPr lang="en-US" altLang="zh-TW" sz="2800" dirty="0" err="1">
                <a:latin typeface="新細明體" pitchFamily="18" charset="-120"/>
              </a:rPr>
              <a:t>Nx</a:t>
            </a:r>
            <a:r>
              <a:rPr lang="en-US" altLang="zh-TW" sz="2800" dirty="0">
                <a:latin typeface="新細明體" pitchFamily="18" charset="-120"/>
              </a:rPr>
              <a:t>(N-1)/2 : </a:t>
            </a:r>
            <a:r>
              <a:rPr lang="zh-TW" altLang="en-US" sz="2800" dirty="0">
                <a:latin typeface="新細明體" pitchFamily="18" charset="-120"/>
              </a:rPr>
              <a:t>二次曲線的成長可能</a:t>
            </a:r>
          </a:p>
        </p:txBody>
      </p:sp>
      <p:sp>
        <p:nvSpPr>
          <p:cNvPr id="776196" name="Line 4"/>
          <p:cNvSpPr>
            <a:spLocks noChangeShapeType="1"/>
          </p:cNvSpPr>
          <p:nvPr/>
        </p:nvSpPr>
        <p:spPr bwMode="auto">
          <a:xfrm flipV="1">
            <a:off x="4787900" y="4941888"/>
            <a:ext cx="0" cy="1366837"/>
          </a:xfrm>
          <a:prstGeom prst="line">
            <a:avLst/>
          </a:prstGeom>
          <a:noFill/>
          <a:ln w="38100">
            <a:solidFill>
              <a:schemeClr val="tx1"/>
            </a:solidFill>
            <a:round/>
            <a:headEnd/>
            <a:tailEnd type="triangle" w="med" len="med"/>
          </a:ln>
          <a:effectLst/>
        </p:spPr>
        <p:txBody>
          <a:bodyPr/>
          <a:lstStyle/>
          <a:p>
            <a:endParaRPr lang="zh-TW" altLang="en-US"/>
          </a:p>
        </p:txBody>
      </p:sp>
      <p:sp>
        <p:nvSpPr>
          <p:cNvPr id="776197" name="Line 5"/>
          <p:cNvSpPr>
            <a:spLocks noChangeShapeType="1"/>
          </p:cNvSpPr>
          <p:nvPr/>
        </p:nvSpPr>
        <p:spPr bwMode="auto">
          <a:xfrm flipV="1">
            <a:off x="4787900" y="5373688"/>
            <a:ext cx="2374900" cy="936625"/>
          </a:xfrm>
          <a:prstGeom prst="line">
            <a:avLst/>
          </a:prstGeom>
          <a:noFill/>
          <a:ln w="57150">
            <a:solidFill>
              <a:schemeClr val="bg2"/>
            </a:solidFill>
            <a:round/>
            <a:headEnd/>
            <a:tailEnd/>
          </a:ln>
          <a:effectLst/>
        </p:spPr>
        <p:txBody>
          <a:bodyPr/>
          <a:lstStyle/>
          <a:p>
            <a:endParaRPr lang="zh-TW" altLang="en-US"/>
          </a:p>
        </p:txBody>
      </p:sp>
      <p:sp>
        <p:nvSpPr>
          <p:cNvPr id="776198" name="Line 6"/>
          <p:cNvSpPr>
            <a:spLocks noChangeShapeType="1"/>
          </p:cNvSpPr>
          <p:nvPr/>
        </p:nvSpPr>
        <p:spPr bwMode="auto">
          <a:xfrm>
            <a:off x="4787900" y="6308725"/>
            <a:ext cx="2447925" cy="0"/>
          </a:xfrm>
          <a:prstGeom prst="line">
            <a:avLst/>
          </a:prstGeom>
          <a:noFill/>
          <a:ln w="28575">
            <a:solidFill>
              <a:schemeClr val="tx1"/>
            </a:solidFill>
            <a:round/>
            <a:headEnd/>
            <a:tailEnd type="triangle" w="med" len="med"/>
          </a:ln>
          <a:effectLst/>
        </p:spPr>
        <p:txBody>
          <a:bodyPr/>
          <a:lstStyle/>
          <a:p>
            <a:endParaRPr lang="zh-TW" altLang="en-US"/>
          </a:p>
        </p:txBody>
      </p:sp>
      <p:sp>
        <p:nvSpPr>
          <p:cNvPr id="776199" name="Arc 7"/>
          <p:cNvSpPr>
            <a:spLocks/>
          </p:cNvSpPr>
          <p:nvPr/>
        </p:nvSpPr>
        <p:spPr bwMode="auto">
          <a:xfrm flipV="1">
            <a:off x="3348038" y="3502025"/>
            <a:ext cx="3575050" cy="2741613"/>
          </a:xfrm>
          <a:custGeom>
            <a:avLst/>
            <a:gdLst>
              <a:gd name="G0" fmla="+- 0 0 0"/>
              <a:gd name="G1" fmla="+- 19769 0 0"/>
              <a:gd name="G2" fmla="+- 21600 0 0"/>
              <a:gd name="T0" fmla="*/ 8704 w 20687"/>
              <a:gd name="T1" fmla="*/ 0 h 19769"/>
              <a:gd name="T2" fmla="*/ 20687 w 20687"/>
              <a:gd name="T3" fmla="*/ 13555 h 19769"/>
              <a:gd name="T4" fmla="*/ 0 w 20687"/>
              <a:gd name="T5" fmla="*/ 19769 h 19769"/>
            </a:gdLst>
            <a:ahLst/>
            <a:cxnLst>
              <a:cxn ang="0">
                <a:pos x="T0" y="T1"/>
              </a:cxn>
              <a:cxn ang="0">
                <a:pos x="T2" y="T3"/>
              </a:cxn>
              <a:cxn ang="0">
                <a:pos x="T4" y="T5"/>
              </a:cxn>
            </a:cxnLst>
            <a:rect l="0" t="0" r="r" b="b"/>
            <a:pathLst>
              <a:path w="20687" h="19769" fill="none" extrusionOk="0">
                <a:moveTo>
                  <a:pt x="8703" y="0"/>
                </a:moveTo>
                <a:cubicBezTo>
                  <a:pt x="14489" y="2547"/>
                  <a:pt x="18868" y="7501"/>
                  <a:pt x="20686" y="13555"/>
                </a:cubicBezTo>
              </a:path>
              <a:path w="20687" h="19769" stroke="0" extrusionOk="0">
                <a:moveTo>
                  <a:pt x="8703" y="0"/>
                </a:moveTo>
                <a:cubicBezTo>
                  <a:pt x="14489" y="2547"/>
                  <a:pt x="18868" y="7501"/>
                  <a:pt x="20686" y="13555"/>
                </a:cubicBezTo>
                <a:lnTo>
                  <a:pt x="0" y="19769"/>
                </a:lnTo>
                <a:close/>
              </a:path>
            </a:pathLst>
          </a:custGeom>
          <a:noFill/>
          <a:ln w="57150">
            <a:solidFill>
              <a:srgbClr val="FF0000"/>
            </a:solidFill>
            <a:round/>
            <a:headEnd/>
            <a:tailEnd/>
          </a:ln>
          <a:effectLst/>
        </p:spPr>
        <p:txBody>
          <a:bodyPr wrap="none" anchor="ctr"/>
          <a:lstStyle/>
          <a:p>
            <a:endParaRPr lang="zh-TW" altLang="en-US"/>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投影片編號版面配置區 5"/>
          <p:cNvSpPr>
            <a:spLocks noGrp="1"/>
          </p:cNvSpPr>
          <p:nvPr>
            <p:ph type="sldNum" sz="quarter" idx="12"/>
          </p:nvPr>
        </p:nvSpPr>
        <p:spPr/>
        <p:txBody>
          <a:bodyPr/>
          <a:lstStyle/>
          <a:p>
            <a:fld id="{43A139B5-B179-4DEC-A3FF-02CAF6199E1D}" type="slidenum">
              <a:rPr lang="en-US" altLang="zh-TW"/>
              <a:pPr/>
              <a:t>52</a:t>
            </a:fld>
            <a:endParaRPr lang="en-US" altLang="zh-TW"/>
          </a:p>
        </p:txBody>
      </p:sp>
      <p:sp>
        <p:nvSpPr>
          <p:cNvPr id="803842" name="Rectangle 2"/>
          <p:cNvSpPr>
            <a:spLocks noGrp="1" noChangeArrowheads="1"/>
          </p:cNvSpPr>
          <p:nvPr>
            <p:ph type="title"/>
          </p:nvPr>
        </p:nvSpPr>
        <p:spPr>
          <a:xfrm>
            <a:off x="457200" y="122238"/>
            <a:ext cx="7489371" cy="901019"/>
          </a:xfrm>
        </p:spPr>
        <p:txBody>
          <a:bodyPr/>
          <a:lstStyle/>
          <a:p>
            <a:r>
              <a:rPr lang="en-US" altLang="zh-TW" sz="4000" dirty="0" smtClean="0">
                <a:solidFill>
                  <a:srgbClr val="800080"/>
                </a:solidFill>
                <a:latin typeface="+mn-lt"/>
              </a:rPr>
              <a:t>5.15  </a:t>
            </a:r>
            <a:r>
              <a:rPr lang="zh-TW" altLang="en-US" sz="4000" dirty="0" smtClean="0">
                <a:solidFill>
                  <a:srgbClr val="800080"/>
                </a:solidFill>
                <a:latin typeface="+mn-lt"/>
              </a:rPr>
              <a:t>創業家精神</a:t>
            </a:r>
            <a:endParaRPr lang="zh-TW" altLang="en-US" sz="4000" dirty="0">
              <a:solidFill>
                <a:srgbClr val="800080"/>
              </a:solidFill>
              <a:latin typeface="+mn-lt"/>
            </a:endParaRPr>
          </a:p>
        </p:txBody>
      </p:sp>
      <p:sp>
        <p:nvSpPr>
          <p:cNvPr id="803843" name="Rectangle 3"/>
          <p:cNvSpPr>
            <a:spLocks noGrp="1" noChangeArrowheads="1"/>
          </p:cNvSpPr>
          <p:nvPr>
            <p:ph type="body" idx="1"/>
          </p:nvPr>
        </p:nvSpPr>
        <p:spPr>
          <a:xfrm>
            <a:off x="631372" y="1240971"/>
            <a:ext cx="7336972" cy="5293644"/>
          </a:xfrm>
        </p:spPr>
        <p:txBody>
          <a:bodyPr/>
          <a:lstStyle/>
          <a:p>
            <a:pPr marL="571500" indent="-571500">
              <a:buSzTx/>
              <a:buFont typeface="+mj-lt"/>
              <a:buAutoNum type="arabicParenR"/>
            </a:pPr>
            <a:r>
              <a:rPr kumimoji="0" lang="zh-TW" altLang="en-US" sz="2800" dirty="0" smtClean="0"/>
              <a:t>結合（雇用）資本、勞力、土地以生產。</a:t>
            </a:r>
            <a:endParaRPr kumimoji="0" lang="en-US" altLang="zh-TW" sz="2800" dirty="0" smtClean="0"/>
          </a:p>
          <a:p>
            <a:pPr marL="571500" indent="-571500">
              <a:buSzTx/>
              <a:buFont typeface="+mj-lt"/>
              <a:buAutoNum type="arabicParenR"/>
            </a:pPr>
            <a:r>
              <a:rPr kumimoji="0" lang="zh-TW" altLang="en-US" sz="2800" dirty="0" smtClean="0"/>
              <a:t>累積資本：</a:t>
            </a:r>
          </a:p>
          <a:p>
            <a:pPr marL="858838" lvl="1" indent="-514350"/>
            <a:r>
              <a:rPr kumimoji="0" lang="zh-TW" altLang="en-US" sz="2400" dirty="0" smtClean="0"/>
              <a:t>改善和累積資本以降低單位產出的成本</a:t>
            </a:r>
          </a:p>
          <a:p>
            <a:pPr marL="571500" indent="-571500">
              <a:buSzPct val="85000"/>
              <a:buFont typeface="+mj-lt"/>
              <a:buAutoNum type="arabicParenR"/>
            </a:pPr>
            <a:r>
              <a:rPr lang="zh-TW" altLang="en-US" sz="2800" dirty="0" smtClean="0"/>
              <a:t>工廠生產</a:t>
            </a:r>
            <a:r>
              <a:rPr kumimoji="0" lang="zh-TW" altLang="en-US" sz="2800" dirty="0" smtClean="0"/>
              <a:t>：</a:t>
            </a:r>
          </a:p>
          <a:p>
            <a:pPr marL="858838" lvl="1" indent="-514350"/>
            <a:r>
              <a:rPr lang="zh-TW" altLang="en-US" sz="2400" dirty="0" smtClean="0"/>
              <a:t>降低 </a:t>
            </a:r>
            <a:r>
              <a:rPr lang="en-US" altLang="zh-TW" sz="2400" dirty="0" smtClean="0"/>
              <a:t>overhead </a:t>
            </a:r>
            <a:r>
              <a:rPr lang="zh-TW" altLang="en-US" sz="2400" dirty="0" smtClean="0"/>
              <a:t>的成本、發揮規模經濟</a:t>
            </a:r>
          </a:p>
          <a:p>
            <a:pPr marL="858838" lvl="1" indent="-514350"/>
            <a:r>
              <a:rPr lang="zh-TW" altLang="en-US" sz="2400" dirty="0" smtClean="0"/>
              <a:t>促進員工的分工和專業化</a:t>
            </a:r>
          </a:p>
          <a:p>
            <a:pPr marL="858838" lvl="1" indent="-514350"/>
            <a:r>
              <a:rPr kumimoji="0" lang="zh-TW" altLang="en-US" sz="2400" dirty="0" smtClean="0"/>
              <a:t>降低交易成本</a:t>
            </a:r>
            <a:endParaRPr lang="zh-TW" altLang="en-US" sz="2400" dirty="0" smtClean="0"/>
          </a:p>
          <a:p>
            <a:pPr marL="571500" indent="-571500">
              <a:buSzPct val="85000"/>
              <a:buFont typeface="+mj-lt"/>
              <a:buAutoNum type="arabicParenR"/>
            </a:pPr>
            <a:r>
              <a:rPr kumimoji="0" lang="zh-TW" altLang="en-US" sz="2800" dirty="0" smtClean="0"/>
              <a:t>開拓市場：</a:t>
            </a:r>
          </a:p>
          <a:p>
            <a:pPr marL="858838" lvl="1" indent="-514350"/>
            <a:r>
              <a:rPr kumimoji="0" lang="zh-TW" altLang="en-US" sz="2400" dirty="0" smtClean="0"/>
              <a:t>發揮範疇經濟 </a:t>
            </a:r>
            <a:r>
              <a:rPr kumimoji="0" lang="en-US" altLang="zh-TW" sz="2400" dirty="0" smtClean="0"/>
              <a:t>(economy of scope)</a:t>
            </a:r>
          </a:p>
          <a:p>
            <a:pPr marL="858838" lvl="1" indent="-514350"/>
            <a:r>
              <a:rPr kumimoji="0" lang="zh-TW" altLang="en-US" sz="2400" dirty="0" smtClean="0"/>
              <a:t>創立新的交易模式或制度</a:t>
            </a:r>
            <a:r>
              <a:rPr lang="zh-TW" altLang="en-US" sz="2400" dirty="0" smtClean="0"/>
              <a:t>。</a:t>
            </a:r>
            <a:endParaRPr kumimoji="0" lang="en-US" altLang="zh-TW" sz="2800" dirty="0" smtClean="0"/>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投影片編號版面配置區 5"/>
          <p:cNvSpPr>
            <a:spLocks noGrp="1"/>
          </p:cNvSpPr>
          <p:nvPr>
            <p:ph type="sldNum" sz="quarter" idx="12"/>
          </p:nvPr>
        </p:nvSpPr>
        <p:spPr/>
        <p:txBody>
          <a:bodyPr/>
          <a:lstStyle/>
          <a:p>
            <a:fld id="{43A139B5-B179-4DEC-A3FF-02CAF6199E1D}" type="slidenum">
              <a:rPr lang="en-US" altLang="zh-TW"/>
              <a:pPr/>
              <a:t>53</a:t>
            </a:fld>
            <a:endParaRPr lang="en-US" altLang="zh-TW"/>
          </a:p>
        </p:txBody>
      </p:sp>
      <p:sp>
        <p:nvSpPr>
          <p:cNvPr id="803842" name="Rectangle 2"/>
          <p:cNvSpPr>
            <a:spLocks noGrp="1" noChangeArrowheads="1"/>
          </p:cNvSpPr>
          <p:nvPr>
            <p:ph type="title"/>
          </p:nvPr>
        </p:nvSpPr>
        <p:spPr>
          <a:xfrm>
            <a:off x="457201" y="122238"/>
            <a:ext cx="7467600" cy="879248"/>
          </a:xfrm>
        </p:spPr>
        <p:txBody>
          <a:bodyPr/>
          <a:lstStyle/>
          <a:p>
            <a:r>
              <a:rPr lang="en-US" altLang="zh-TW" sz="4000" dirty="0" smtClean="0">
                <a:solidFill>
                  <a:srgbClr val="800080"/>
                </a:solidFill>
                <a:latin typeface="+mn-lt"/>
              </a:rPr>
              <a:t>5.16   </a:t>
            </a:r>
            <a:r>
              <a:rPr lang="zh-TW" altLang="en-US" sz="4000" dirty="0">
                <a:solidFill>
                  <a:srgbClr val="800080"/>
                </a:solidFill>
                <a:latin typeface="+mn-lt"/>
              </a:rPr>
              <a:t>工廠</a:t>
            </a:r>
            <a:r>
              <a:rPr lang="zh-TW" altLang="en-US" sz="4000" dirty="0" smtClean="0">
                <a:solidFill>
                  <a:srgbClr val="800080"/>
                </a:solidFill>
                <a:latin typeface="+mn-lt"/>
              </a:rPr>
              <a:t>生產 </a:t>
            </a:r>
            <a:endParaRPr lang="zh-TW" altLang="en-US" sz="4000" dirty="0">
              <a:solidFill>
                <a:srgbClr val="800080"/>
              </a:solidFill>
              <a:latin typeface="+mn-lt"/>
            </a:endParaRPr>
          </a:p>
        </p:txBody>
      </p:sp>
      <p:sp>
        <p:nvSpPr>
          <p:cNvPr id="803843" name="Rectangle 3"/>
          <p:cNvSpPr>
            <a:spLocks noGrp="1" noChangeArrowheads="1"/>
          </p:cNvSpPr>
          <p:nvPr>
            <p:ph type="body" idx="1"/>
          </p:nvPr>
        </p:nvSpPr>
        <p:spPr>
          <a:xfrm>
            <a:off x="488042" y="1306286"/>
            <a:ext cx="7698015" cy="5155746"/>
          </a:xfrm>
        </p:spPr>
        <p:txBody>
          <a:bodyPr/>
          <a:lstStyle/>
          <a:p>
            <a:pPr marL="571500" indent="-571500">
              <a:lnSpc>
                <a:spcPct val="120000"/>
              </a:lnSpc>
              <a:buSzTx/>
              <a:buFont typeface="Wingdings" pitchFamily="2" charset="2"/>
              <a:buAutoNum type="arabicParenR"/>
            </a:pPr>
            <a:r>
              <a:rPr kumimoji="0" lang="zh-TW" altLang="en-US" sz="2800" dirty="0"/>
              <a:t>個人生產可出現生產因素的報酬遞增；工廠生產技術則可發展規模報酬遞增，即多人同時盡心盡力才能遞增。</a:t>
            </a:r>
          </a:p>
          <a:p>
            <a:pPr marL="571500" indent="-571500">
              <a:lnSpc>
                <a:spcPct val="120000"/>
              </a:lnSpc>
              <a:buSzTx/>
              <a:buFont typeface="Wingdings" pitchFamily="2" charset="2"/>
              <a:buAutoNum type="arabicParenR"/>
            </a:pPr>
            <a:r>
              <a:rPr kumimoji="0" lang="zh-TW" altLang="en-US" sz="2800" dirty="0"/>
              <a:t>當規模報酬固定或遞減時，全部層次的加工生產都將分散於各個家庭。</a:t>
            </a:r>
          </a:p>
          <a:p>
            <a:pPr marL="839788" lvl="1" indent="-495300">
              <a:lnSpc>
                <a:spcPct val="120000"/>
              </a:lnSpc>
            </a:pPr>
            <a:r>
              <a:rPr kumimoji="0" lang="zh-TW" altLang="en-US" sz="2400" dirty="0"/>
              <a:t>消費品可由家庭或由工廠製造。</a:t>
            </a:r>
          </a:p>
          <a:p>
            <a:pPr marL="839788" lvl="1" indent="-495300">
              <a:lnSpc>
                <a:spcPct val="120000"/>
              </a:lnSpc>
            </a:pPr>
            <a:r>
              <a:rPr kumimoji="0" lang="zh-TW" altLang="en-US" sz="2400" dirty="0"/>
              <a:t>古代社會普遍家庭生產；在現代社會，工廠取代了家庭生產。</a:t>
            </a:r>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投影片編號版面配置區 5"/>
          <p:cNvSpPr>
            <a:spLocks noGrp="1"/>
          </p:cNvSpPr>
          <p:nvPr>
            <p:ph type="sldNum" sz="quarter" idx="12"/>
          </p:nvPr>
        </p:nvSpPr>
        <p:spPr/>
        <p:txBody>
          <a:bodyPr/>
          <a:lstStyle/>
          <a:p>
            <a:fld id="{DDEC059E-E3C5-4F33-BFAF-438B3D7BFAE5}" type="slidenum">
              <a:rPr lang="en-US" altLang="zh-TW"/>
              <a:pPr/>
              <a:t>54</a:t>
            </a:fld>
            <a:endParaRPr lang="en-US" altLang="zh-TW"/>
          </a:p>
        </p:txBody>
      </p:sp>
      <p:sp>
        <p:nvSpPr>
          <p:cNvPr id="804866" name="Rectangle 2"/>
          <p:cNvSpPr>
            <a:spLocks noGrp="1" noChangeArrowheads="1"/>
          </p:cNvSpPr>
          <p:nvPr>
            <p:ph type="title"/>
          </p:nvPr>
        </p:nvSpPr>
        <p:spPr>
          <a:xfrm>
            <a:off x="478971" y="165781"/>
            <a:ext cx="7467600" cy="835705"/>
          </a:xfrm>
        </p:spPr>
        <p:txBody>
          <a:bodyPr/>
          <a:lstStyle/>
          <a:p>
            <a:r>
              <a:rPr lang="en-US" altLang="zh-TW" sz="4000" dirty="0" smtClean="0">
                <a:solidFill>
                  <a:srgbClr val="800080"/>
                </a:solidFill>
                <a:latin typeface="+mn-lt"/>
              </a:rPr>
              <a:t>5.17   </a:t>
            </a:r>
            <a:r>
              <a:rPr lang="zh-TW" altLang="en-US" sz="4000" dirty="0" smtClean="0">
                <a:solidFill>
                  <a:srgbClr val="800080"/>
                </a:solidFill>
                <a:latin typeface="+mn-lt"/>
              </a:rPr>
              <a:t>家庭</a:t>
            </a:r>
            <a:r>
              <a:rPr lang="zh-TW" altLang="en-US" sz="4000" dirty="0">
                <a:solidFill>
                  <a:srgbClr val="800080"/>
                </a:solidFill>
                <a:latin typeface="+mn-lt"/>
              </a:rPr>
              <a:t>生產與工廠生產</a:t>
            </a:r>
          </a:p>
        </p:txBody>
      </p:sp>
      <p:sp>
        <p:nvSpPr>
          <p:cNvPr id="804867" name="Rectangle 3"/>
          <p:cNvSpPr>
            <a:spLocks noGrp="1" noChangeArrowheads="1"/>
          </p:cNvSpPr>
          <p:nvPr>
            <p:ph type="body" idx="1"/>
          </p:nvPr>
        </p:nvSpPr>
        <p:spPr>
          <a:xfrm>
            <a:off x="522514" y="1284514"/>
            <a:ext cx="7511143" cy="5365524"/>
          </a:xfrm>
        </p:spPr>
        <p:txBody>
          <a:bodyPr/>
          <a:lstStyle/>
          <a:p>
            <a:pPr marL="571500" indent="-571500">
              <a:lnSpc>
                <a:spcPct val="110000"/>
              </a:lnSpc>
              <a:buSzTx/>
              <a:buFont typeface="Wingdings" pitchFamily="2" charset="2"/>
              <a:buAutoNum type="circleNumWdWhitePlain"/>
            </a:pPr>
            <a:r>
              <a:rPr kumimoji="0" lang="zh-TW" altLang="en-US" sz="2400" dirty="0"/>
              <a:t>按件計酬下，經理人必須考核、檢驗每一勞工的工作成果。這視為工廠為結合勞力與資本以取得規模報酬遞增所必須支出的</a:t>
            </a:r>
            <a:r>
              <a:rPr kumimoji="0" lang="zh-TW" altLang="en-US" sz="2400" dirty="0">
                <a:solidFill>
                  <a:srgbClr val="800080"/>
                </a:solidFill>
              </a:rPr>
              <a:t>監視成本</a:t>
            </a:r>
            <a:r>
              <a:rPr kumimoji="0" lang="zh-TW" altLang="en-US" sz="2400" dirty="0"/>
              <a:t>。</a:t>
            </a:r>
          </a:p>
          <a:p>
            <a:pPr marL="571500" indent="-571500">
              <a:lnSpc>
                <a:spcPct val="110000"/>
              </a:lnSpc>
              <a:buSzTx/>
              <a:buFont typeface="Wingdings" pitchFamily="2" charset="2"/>
              <a:buAutoNum type="circleNumWdWhitePlain"/>
            </a:pPr>
            <a:r>
              <a:rPr kumimoji="0" lang="zh-TW" altLang="en-US" sz="2400" dirty="0"/>
              <a:t>在一定產量以下，親密感情的家族可以充份利用規模報酬的利益而並不必付出監視成本，比完全僱傭關係的工廠生產還有利。</a:t>
            </a:r>
          </a:p>
          <a:p>
            <a:pPr marL="571500" indent="-571500">
              <a:lnSpc>
                <a:spcPct val="110000"/>
              </a:lnSpc>
              <a:buSzTx/>
              <a:buFont typeface="Wingdings" pitchFamily="2" charset="2"/>
              <a:buAutoNum type="circleNumWdWhitePlain"/>
            </a:pPr>
            <a:r>
              <a:rPr kumimoji="0" lang="zh-TW" altLang="en-US" sz="2400" dirty="0"/>
              <a:t>然而，家族血親關係的親密感情會隨著家族成員數目的擴大而減弱。</a:t>
            </a:r>
          </a:p>
          <a:p>
            <a:pPr marL="571500" indent="-571500">
              <a:lnSpc>
                <a:spcPct val="110000"/>
              </a:lnSpc>
              <a:buSzTx/>
              <a:buFont typeface="Wingdings" pitchFamily="2" charset="2"/>
              <a:buAutoNum type="circleNumWdWhitePlain"/>
            </a:pPr>
            <a:r>
              <a:rPr kumimoji="0" lang="zh-TW" altLang="en-US" sz="2400" dirty="0"/>
              <a:t>當家族產業的產量大到需要依賴遠親參與生產時，工廠生產就轉趨為有利。</a:t>
            </a:r>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投影片編號版面配置區 5"/>
          <p:cNvSpPr>
            <a:spLocks noGrp="1"/>
          </p:cNvSpPr>
          <p:nvPr>
            <p:ph type="sldNum" sz="quarter" idx="12"/>
          </p:nvPr>
        </p:nvSpPr>
        <p:spPr/>
        <p:txBody>
          <a:bodyPr/>
          <a:lstStyle/>
          <a:p>
            <a:fld id="{7A22E6AD-1825-4FB9-B9E6-7E40D9B9A5B4}" type="slidenum">
              <a:rPr lang="en-US" altLang="zh-TW"/>
              <a:pPr/>
              <a:t>55</a:t>
            </a:fld>
            <a:endParaRPr lang="en-US" altLang="zh-TW"/>
          </a:p>
        </p:txBody>
      </p:sp>
      <p:sp>
        <p:nvSpPr>
          <p:cNvPr id="756738" name="Rectangle 2"/>
          <p:cNvSpPr>
            <a:spLocks noGrp="1" noChangeArrowheads="1"/>
          </p:cNvSpPr>
          <p:nvPr>
            <p:ph type="title"/>
          </p:nvPr>
        </p:nvSpPr>
        <p:spPr>
          <a:xfrm>
            <a:off x="457200" y="122238"/>
            <a:ext cx="7467600" cy="922791"/>
          </a:xfrm>
        </p:spPr>
        <p:txBody>
          <a:bodyPr/>
          <a:lstStyle/>
          <a:p>
            <a:r>
              <a:rPr lang="en-US" altLang="zh-TW" sz="4000" dirty="0" smtClean="0">
                <a:solidFill>
                  <a:srgbClr val="800080"/>
                </a:solidFill>
                <a:latin typeface="+mn-lt"/>
              </a:rPr>
              <a:t>5.18  </a:t>
            </a:r>
            <a:r>
              <a:rPr lang="zh-TW" altLang="en-US" sz="4000" dirty="0" smtClean="0">
                <a:solidFill>
                  <a:srgbClr val="800080"/>
                </a:solidFill>
                <a:latin typeface="+mn-lt"/>
              </a:rPr>
              <a:t>市場擴張</a:t>
            </a:r>
            <a:endParaRPr lang="zh-TW" altLang="en-US" sz="4000" dirty="0">
              <a:solidFill>
                <a:srgbClr val="800080"/>
              </a:solidFill>
              <a:latin typeface="+mn-lt"/>
            </a:endParaRPr>
          </a:p>
        </p:txBody>
      </p:sp>
      <p:sp>
        <p:nvSpPr>
          <p:cNvPr id="756739" name="Rectangle 3"/>
          <p:cNvSpPr>
            <a:spLocks noGrp="1" noChangeArrowheads="1"/>
          </p:cNvSpPr>
          <p:nvPr>
            <p:ph type="body" idx="1"/>
          </p:nvPr>
        </p:nvSpPr>
        <p:spPr>
          <a:xfrm>
            <a:off x="641544" y="1240971"/>
            <a:ext cx="7435655" cy="5377543"/>
          </a:xfrm>
        </p:spPr>
        <p:txBody>
          <a:bodyPr/>
          <a:lstStyle/>
          <a:p>
            <a:pPr marL="571500" indent="-571500"/>
            <a:r>
              <a:rPr lang="zh-TW" altLang="en-US" sz="2800" dirty="0"/>
              <a:t>市場不只是地理疆界，也是商品疆界。任何商品（產業）都存在市場邊界，因此，市場擴張最終都會遇到邊際產出和邊際產值遞減問題。</a:t>
            </a:r>
          </a:p>
          <a:p>
            <a:pPr marL="839788" lvl="1" indent="-495300">
              <a:buSzTx/>
              <a:buFont typeface="Wingdings" pitchFamily="2" charset="2"/>
              <a:buAutoNum type="circleNumWdWhitePlain"/>
            </a:pPr>
            <a:r>
              <a:rPr lang="zh-TW" altLang="en-US" sz="2400" dirty="0"/>
              <a:t>市場擴張可以緩和產值遞減的問題。</a:t>
            </a:r>
          </a:p>
          <a:p>
            <a:pPr marL="839788" lvl="1" indent="-495300">
              <a:buSzTx/>
              <a:buFont typeface="Wingdings" pitchFamily="2" charset="2"/>
              <a:buAutoNum type="circleNumWdWhitePlain"/>
            </a:pPr>
            <a:r>
              <a:rPr lang="zh-TW" altLang="en-US" sz="2400" dirty="0"/>
              <a:t>開發新商品（產業）可解決產值遞減的問題</a:t>
            </a:r>
            <a:r>
              <a:rPr lang="zh-TW" altLang="en-US" sz="2400" dirty="0" smtClean="0"/>
              <a:t>。</a:t>
            </a:r>
            <a:endParaRPr lang="en-US" altLang="zh-TW" sz="2400" dirty="0" smtClean="0"/>
          </a:p>
          <a:p>
            <a:pPr marL="571500" indent="-571500">
              <a:buSzTx/>
            </a:pPr>
            <a:r>
              <a:rPr lang="zh-TW" altLang="en-US" sz="2800" dirty="0" smtClean="0"/>
              <a:t>市場範圍限制了分工的程度，也影響到專業化的深度。</a:t>
            </a:r>
          </a:p>
          <a:p>
            <a:pPr marL="920750" lvl="1" indent="-571500">
              <a:buSzTx/>
              <a:buFont typeface="Wingdings" pitchFamily="2" charset="2"/>
              <a:buAutoNum type="circleNumWdWhitePlain"/>
            </a:pPr>
            <a:r>
              <a:rPr lang="zh-TW" altLang="en-US" sz="2400" dirty="0" smtClean="0"/>
              <a:t>不斷的分工和專業化，即是不斷內生引入的所得增加的動力。</a:t>
            </a:r>
          </a:p>
          <a:p>
            <a:pPr marL="920750" lvl="1" indent="-571500">
              <a:buSzTx/>
              <a:buFont typeface="Wingdings" pitchFamily="2" charset="2"/>
              <a:buAutoNum type="circleNumWdWhitePlain"/>
            </a:pPr>
            <a:r>
              <a:rPr lang="zh-TW" altLang="en-US" sz="2400" dirty="0" smtClean="0"/>
              <a:t>若從商品種類的增加來看，所得提升即等市場範圍的擴大。</a:t>
            </a:r>
            <a:endParaRPr lang="zh-TW" altLang="en-US" sz="2800" dirty="0"/>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投影片編號版面配置區 5"/>
          <p:cNvSpPr>
            <a:spLocks noGrp="1"/>
          </p:cNvSpPr>
          <p:nvPr>
            <p:ph type="sldNum" sz="quarter" idx="12"/>
          </p:nvPr>
        </p:nvSpPr>
        <p:spPr/>
        <p:txBody>
          <a:bodyPr/>
          <a:lstStyle/>
          <a:p>
            <a:fld id="{E4133EF9-5168-4385-96F5-9840CE6BBB07}" type="slidenum">
              <a:rPr lang="en-US" altLang="zh-TW"/>
              <a:pPr/>
              <a:t>56</a:t>
            </a:fld>
            <a:endParaRPr lang="en-US" altLang="zh-TW"/>
          </a:p>
        </p:txBody>
      </p:sp>
      <p:sp>
        <p:nvSpPr>
          <p:cNvPr id="758786" name="Rectangle 2"/>
          <p:cNvSpPr>
            <a:spLocks noGrp="1" noChangeArrowheads="1"/>
          </p:cNvSpPr>
          <p:nvPr>
            <p:ph type="title"/>
          </p:nvPr>
        </p:nvSpPr>
        <p:spPr>
          <a:xfrm>
            <a:off x="457200" y="122238"/>
            <a:ext cx="7424057" cy="835705"/>
          </a:xfrm>
        </p:spPr>
        <p:txBody>
          <a:bodyPr/>
          <a:lstStyle/>
          <a:p>
            <a:r>
              <a:rPr lang="en-US" altLang="zh-TW" sz="4000" dirty="0" smtClean="0">
                <a:solidFill>
                  <a:srgbClr val="800080"/>
                </a:solidFill>
                <a:latin typeface="+mn-lt"/>
              </a:rPr>
              <a:t>5.19  </a:t>
            </a:r>
            <a:r>
              <a:rPr lang="zh-TW" altLang="en-US" sz="4000" dirty="0" smtClean="0">
                <a:solidFill>
                  <a:srgbClr val="800080"/>
                </a:solidFill>
                <a:latin typeface="+mn-lt"/>
              </a:rPr>
              <a:t>政府</a:t>
            </a:r>
            <a:endParaRPr lang="zh-TW" altLang="en-US" sz="4000" dirty="0">
              <a:solidFill>
                <a:srgbClr val="800080"/>
              </a:solidFill>
              <a:latin typeface="+mn-lt"/>
            </a:endParaRPr>
          </a:p>
        </p:txBody>
      </p:sp>
      <p:sp>
        <p:nvSpPr>
          <p:cNvPr id="758787" name="Rectangle 3"/>
          <p:cNvSpPr>
            <a:spLocks noGrp="1" noChangeArrowheads="1"/>
          </p:cNvSpPr>
          <p:nvPr>
            <p:ph type="body" idx="1"/>
          </p:nvPr>
        </p:nvSpPr>
        <p:spPr>
          <a:xfrm>
            <a:off x="533135" y="1284514"/>
            <a:ext cx="7217494" cy="4850039"/>
          </a:xfrm>
        </p:spPr>
        <p:txBody>
          <a:bodyPr/>
          <a:lstStyle/>
          <a:p>
            <a:pPr marL="571500" indent="-571500"/>
            <a:r>
              <a:rPr lang="zh-TW" altLang="en-US" sz="2800" dirty="0" smtClean="0"/>
              <a:t>政府的作為：</a:t>
            </a:r>
            <a:endParaRPr lang="en-US" altLang="zh-TW" sz="2800" dirty="0" smtClean="0"/>
          </a:p>
          <a:p>
            <a:pPr marL="920750" lvl="1" indent="-571500">
              <a:buFont typeface="+mj-lt"/>
              <a:buAutoNum type="arabicPeriod"/>
            </a:pPr>
            <a:r>
              <a:rPr lang="zh-TW" altLang="en-US" sz="2400" dirty="0" smtClean="0"/>
              <a:t>提供基礎建設。</a:t>
            </a:r>
            <a:endParaRPr lang="en-US" altLang="zh-TW" sz="2400" dirty="0" smtClean="0"/>
          </a:p>
          <a:p>
            <a:pPr marL="920750" lvl="1" indent="-571500">
              <a:buFont typeface="+mj-lt"/>
              <a:buAutoNum type="arabicPeriod"/>
            </a:pPr>
            <a:r>
              <a:rPr lang="zh-TW" altLang="en-US" sz="2400" dirty="0" smtClean="0"/>
              <a:t>保護財產權。</a:t>
            </a:r>
            <a:endParaRPr lang="en-US" altLang="zh-TW" sz="2400" dirty="0" smtClean="0"/>
          </a:p>
          <a:p>
            <a:pPr marL="920750" lvl="1" indent="-571500">
              <a:buFont typeface="+mj-lt"/>
              <a:buAutoNum type="arabicPeriod"/>
            </a:pPr>
            <a:r>
              <a:rPr lang="zh-TW" altLang="en-US" sz="2400" dirty="0" smtClean="0"/>
              <a:t>市場協調（產業內與產業外）。</a:t>
            </a:r>
            <a:endParaRPr lang="zh-TW" altLang="en-US" sz="2800" dirty="0"/>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投影片編號版面配置區 5"/>
          <p:cNvSpPr>
            <a:spLocks noGrp="1"/>
          </p:cNvSpPr>
          <p:nvPr>
            <p:ph type="sldNum" sz="quarter" idx="12"/>
          </p:nvPr>
        </p:nvSpPr>
        <p:spPr/>
        <p:txBody>
          <a:bodyPr/>
          <a:lstStyle/>
          <a:p>
            <a:fld id="{9B13A689-6A12-43B7-90C4-4A75CD2FC04E}" type="slidenum">
              <a:rPr lang="en-US" altLang="zh-TW"/>
              <a:pPr/>
              <a:t>57</a:t>
            </a:fld>
            <a:endParaRPr lang="en-US" altLang="zh-TW"/>
          </a:p>
        </p:txBody>
      </p:sp>
      <p:sp>
        <p:nvSpPr>
          <p:cNvPr id="808962" name="Rectangle 2"/>
          <p:cNvSpPr>
            <a:spLocks noGrp="1" noChangeArrowheads="1"/>
          </p:cNvSpPr>
          <p:nvPr>
            <p:ph type="title"/>
          </p:nvPr>
        </p:nvSpPr>
        <p:spPr>
          <a:xfrm>
            <a:off x="457200" y="122238"/>
            <a:ext cx="7402286" cy="792162"/>
          </a:xfrm>
        </p:spPr>
        <p:txBody>
          <a:bodyPr/>
          <a:lstStyle/>
          <a:p>
            <a:r>
              <a:rPr lang="en-US" altLang="zh-TW" sz="4000" dirty="0" smtClean="0">
                <a:solidFill>
                  <a:srgbClr val="800080"/>
                </a:solidFill>
                <a:latin typeface="+mn-lt"/>
              </a:rPr>
              <a:t>5.20   </a:t>
            </a:r>
            <a:r>
              <a:rPr lang="zh-TW" altLang="en-US" sz="4000" dirty="0" smtClean="0">
                <a:solidFill>
                  <a:srgbClr val="800080"/>
                </a:solidFill>
                <a:latin typeface="+mn-lt"/>
              </a:rPr>
              <a:t>政府政策</a:t>
            </a:r>
            <a:endParaRPr lang="zh-TW" altLang="en-US" sz="4000" dirty="0">
              <a:solidFill>
                <a:srgbClr val="800080"/>
              </a:solidFill>
              <a:latin typeface="+mn-lt"/>
            </a:endParaRPr>
          </a:p>
        </p:txBody>
      </p:sp>
      <p:sp>
        <p:nvSpPr>
          <p:cNvPr id="808963" name="Rectangle 3"/>
          <p:cNvSpPr>
            <a:spLocks noGrp="1" noChangeArrowheads="1"/>
          </p:cNvSpPr>
          <p:nvPr>
            <p:ph type="body" idx="1"/>
          </p:nvPr>
        </p:nvSpPr>
        <p:spPr>
          <a:xfrm>
            <a:off x="544287" y="1219200"/>
            <a:ext cx="7445828" cy="5194300"/>
          </a:xfrm>
        </p:spPr>
        <p:txBody>
          <a:bodyPr/>
          <a:lstStyle/>
          <a:p>
            <a:pPr marL="571500" indent="-571500">
              <a:lnSpc>
                <a:spcPct val="110000"/>
              </a:lnSpc>
              <a:buSzTx/>
              <a:buFont typeface="+mj-lt"/>
              <a:buAutoNum type="arabicParenR"/>
            </a:pPr>
            <a:r>
              <a:rPr lang="zh-TW" altLang="en-US" sz="2800" dirty="0"/>
              <a:t>因為四條件尚未具備，政府就時常以輔助、管理等藉口干預經濟發展。</a:t>
            </a:r>
          </a:p>
          <a:p>
            <a:pPr marL="571500" indent="-571500">
              <a:lnSpc>
                <a:spcPct val="110000"/>
              </a:lnSpc>
              <a:buSzTx/>
              <a:buFont typeface="+mj-lt"/>
              <a:buAutoNum type="arabicParenR"/>
            </a:pPr>
            <a:r>
              <a:rPr lang="zh-TW" altLang="en-US" sz="2800" dirty="0"/>
              <a:t>在給定資本、技術、市場範圍進入邊際產出與產值遞減階段時，就出現新的選擇和引進問題。</a:t>
            </a:r>
          </a:p>
          <a:p>
            <a:pPr marL="571500" indent="-571500">
              <a:lnSpc>
                <a:spcPct val="110000"/>
              </a:lnSpc>
              <a:buSzTx/>
              <a:buFont typeface="+mj-lt"/>
              <a:buAutoNum type="arabicParenR"/>
            </a:pPr>
            <a:r>
              <a:rPr lang="zh-TW" altLang="en-US" sz="2800" dirty="0"/>
              <a:t>隨著經濟規模的擴大，政府面臨如何跳脫其知識侷限的問題。</a:t>
            </a:r>
          </a:p>
          <a:p>
            <a:pPr marL="571500" indent="-571500">
              <a:lnSpc>
                <a:spcPct val="110000"/>
              </a:lnSpc>
              <a:buSzTx/>
              <a:buFont typeface="+mj-lt"/>
              <a:buAutoNum type="arabicParenR"/>
            </a:pPr>
            <a:r>
              <a:rPr lang="zh-TW" altLang="en-US" sz="2800" dirty="0"/>
              <a:t>另外，新商品（產業）的選擇需要仰賴在地知識，而這是政府經濟所缺欠的。</a:t>
            </a:r>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7"/>
          <p:cNvSpPr>
            <a:spLocks noGrp="1" noChangeArrowheads="1"/>
          </p:cNvSpPr>
          <p:nvPr>
            <p:ph type="sldNum" sz="quarter" idx="4294967295"/>
          </p:nvPr>
        </p:nvSpPr>
        <p:spPr>
          <a:xfrm>
            <a:off x="6553200" y="6248400"/>
            <a:ext cx="2133600" cy="457200"/>
          </a:xfrm>
          <a:prstGeom prst="rect">
            <a:avLst/>
          </a:prstGeom>
        </p:spPr>
        <p:txBody>
          <a:bodyPr/>
          <a:lstStyle/>
          <a:p>
            <a:fld id="{BED58546-C60A-4551-BA27-8974CA8FFFB3}" type="slidenum">
              <a:rPr lang="en-US" altLang="zh-TW"/>
              <a:pPr/>
              <a:t>58</a:t>
            </a:fld>
            <a:endParaRPr lang="en-US" altLang="zh-TW"/>
          </a:p>
        </p:txBody>
      </p:sp>
      <p:sp>
        <p:nvSpPr>
          <p:cNvPr id="826370" name="Rectangle 2"/>
          <p:cNvSpPr>
            <a:spLocks noGrp="1" noChangeArrowheads="1"/>
          </p:cNvSpPr>
          <p:nvPr>
            <p:ph type="ctrTitle"/>
          </p:nvPr>
        </p:nvSpPr>
        <p:spPr>
          <a:xfrm>
            <a:off x="323850" y="1557338"/>
            <a:ext cx="6911975" cy="2520950"/>
          </a:xfrm>
        </p:spPr>
        <p:txBody>
          <a:bodyPr/>
          <a:lstStyle/>
          <a:p>
            <a:pPr algn="ctr"/>
            <a:r>
              <a:rPr lang="en-US" altLang="zh-TW" sz="5100" dirty="0" smtClean="0">
                <a:solidFill>
                  <a:srgbClr val="FF0000"/>
                </a:solidFill>
              </a:rPr>
              <a:t>6.</a:t>
            </a:r>
            <a:br>
              <a:rPr lang="en-US" altLang="zh-TW" sz="5100" dirty="0" smtClean="0">
                <a:solidFill>
                  <a:srgbClr val="FF0000"/>
                </a:solidFill>
              </a:rPr>
            </a:br>
            <a:r>
              <a:rPr lang="zh-TW" altLang="en-US" sz="5100" dirty="0">
                <a:solidFill>
                  <a:srgbClr val="FF0000"/>
                </a:solidFill>
              </a:rPr>
              <a:t/>
            </a:r>
            <a:br>
              <a:rPr lang="zh-TW" altLang="en-US" sz="5100" dirty="0">
                <a:solidFill>
                  <a:srgbClr val="FF0000"/>
                </a:solidFill>
              </a:rPr>
            </a:br>
            <a:r>
              <a:rPr lang="zh-TW" altLang="en-US" sz="5500" dirty="0">
                <a:solidFill>
                  <a:srgbClr val="FF0000"/>
                </a:solidFill>
                <a:latin typeface="新細明體" pitchFamily="18" charset="-120"/>
              </a:rPr>
              <a:t>經濟</a:t>
            </a:r>
            <a:r>
              <a:rPr lang="zh-TW" altLang="en-US" sz="5500" dirty="0">
                <a:solidFill>
                  <a:srgbClr val="FF0000"/>
                </a:solidFill>
              </a:rPr>
              <a:t>成長的極限</a:t>
            </a:r>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投影片編號版面配置區 5"/>
          <p:cNvSpPr>
            <a:spLocks noGrp="1"/>
          </p:cNvSpPr>
          <p:nvPr>
            <p:ph type="sldNum" sz="quarter" idx="12"/>
          </p:nvPr>
        </p:nvSpPr>
        <p:spPr/>
        <p:txBody>
          <a:bodyPr/>
          <a:lstStyle/>
          <a:p>
            <a:fld id="{E048B13A-F6CF-43A3-B7F6-278BB6106C68}" type="slidenum">
              <a:rPr lang="en-US" altLang="zh-TW"/>
              <a:pPr/>
              <a:t>59</a:t>
            </a:fld>
            <a:endParaRPr lang="en-US" altLang="zh-TW"/>
          </a:p>
        </p:txBody>
      </p:sp>
      <p:sp>
        <p:nvSpPr>
          <p:cNvPr id="806914" name="Rectangle 2"/>
          <p:cNvSpPr>
            <a:spLocks noGrp="1" noChangeArrowheads="1"/>
          </p:cNvSpPr>
          <p:nvPr>
            <p:ph type="title"/>
          </p:nvPr>
        </p:nvSpPr>
        <p:spPr>
          <a:xfrm>
            <a:off x="395288" y="184150"/>
            <a:ext cx="7507741" cy="795564"/>
          </a:xfrm>
        </p:spPr>
        <p:txBody>
          <a:bodyPr/>
          <a:lstStyle/>
          <a:p>
            <a:r>
              <a:rPr lang="en-US" altLang="zh-TW" sz="4000" dirty="0" smtClean="0">
                <a:solidFill>
                  <a:srgbClr val="800080"/>
                </a:solidFill>
                <a:latin typeface="+mn-lt"/>
              </a:rPr>
              <a:t>6.1  </a:t>
            </a:r>
            <a:r>
              <a:rPr lang="zh-TW" altLang="en-US" sz="4000" dirty="0" smtClean="0">
                <a:solidFill>
                  <a:srgbClr val="800080"/>
                </a:solidFill>
                <a:latin typeface="+mn-lt"/>
              </a:rPr>
              <a:t>分工的問題</a:t>
            </a:r>
            <a:endParaRPr lang="zh-TW" altLang="en-US" sz="4000" dirty="0">
              <a:solidFill>
                <a:srgbClr val="800080"/>
              </a:solidFill>
              <a:latin typeface="+mn-lt"/>
            </a:endParaRPr>
          </a:p>
        </p:txBody>
      </p:sp>
      <p:sp>
        <p:nvSpPr>
          <p:cNvPr id="806915" name="Rectangle 3"/>
          <p:cNvSpPr>
            <a:spLocks noGrp="1" noChangeArrowheads="1"/>
          </p:cNvSpPr>
          <p:nvPr>
            <p:ph type="body" idx="1"/>
          </p:nvPr>
        </p:nvSpPr>
        <p:spPr>
          <a:xfrm>
            <a:off x="587829" y="1240971"/>
            <a:ext cx="7315201" cy="5099504"/>
          </a:xfrm>
        </p:spPr>
        <p:txBody>
          <a:bodyPr/>
          <a:lstStyle/>
          <a:p>
            <a:pPr marL="571500" indent="-571500">
              <a:lnSpc>
                <a:spcPct val="130000"/>
              </a:lnSpc>
              <a:spcBef>
                <a:spcPct val="0"/>
              </a:spcBef>
              <a:buClrTx/>
              <a:buFont typeface="+mj-lt"/>
              <a:buAutoNum type="arabicPeriod"/>
            </a:pPr>
            <a:r>
              <a:rPr lang="zh-TW" altLang="en-US" sz="2800" dirty="0" smtClean="0">
                <a:latin typeface="新細明體" pitchFamily="18" charset="-120"/>
              </a:rPr>
              <a:t>亞當史密斯：智、仁、勇美德的喪失。</a:t>
            </a:r>
            <a:endParaRPr lang="zh-TW" altLang="en-US" sz="2800" dirty="0">
              <a:latin typeface="新細明體" pitchFamily="18" charset="-120"/>
            </a:endParaRPr>
          </a:p>
          <a:p>
            <a:pPr marL="571500" indent="-571500">
              <a:lnSpc>
                <a:spcPct val="130000"/>
              </a:lnSpc>
              <a:spcBef>
                <a:spcPct val="0"/>
              </a:spcBef>
              <a:buClrTx/>
              <a:buFont typeface="+mj-lt"/>
              <a:buAutoNum type="arabicPeriod"/>
            </a:pPr>
            <a:r>
              <a:rPr lang="zh-TW" altLang="en-US" sz="2800" dirty="0" smtClean="0">
                <a:latin typeface="新細明體" pitchFamily="18" charset="-120"/>
              </a:rPr>
              <a:t>馬克斯的異化論：</a:t>
            </a:r>
            <a:endParaRPr lang="zh-TW" altLang="en-US" sz="2800" dirty="0">
              <a:latin typeface="新細明體" pitchFamily="18" charset="-120"/>
            </a:endParaRPr>
          </a:p>
          <a:p>
            <a:pPr marL="839788" lvl="1" indent="-495300">
              <a:lnSpc>
                <a:spcPct val="130000"/>
              </a:lnSpc>
              <a:spcBef>
                <a:spcPct val="0"/>
              </a:spcBef>
              <a:buClrTx/>
              <a:buSzTx/>
            </a:pPr>
            <a:r>
              <a:rPr lang="zh-TW" altLang="en-US" sz="2400" dirty="0">
                <a:latin typeface="新細明體" pitchFamily="18" charset="-120"/>
              </a:rPr>
              <a:t>異化</a:t>
            </a:r>
            <a:r>
              <a:rPr lang="en-US" altLang="zh-TW" sz="2400" dirty="0">
                <a:latin typeface="新細明體" pitchFamily="18" charset="-120"/>
              </a:rPr>
              <a:t>--</a:t>
            </a:r>
            <a:r>
              <a:rPr lang="zh-TW" altLang="en-US" sz="2400" dirty="0">
                <a:latin typeface="新細明體" pitchFamily="18" charset="-120"/>
              </a:rPr>
              <a:t>為取得金錢而生產，有了金錢再換取消費品。</a:t>
            </a:r>
          </a:p>
          <a:p>
            <a:pPr marL="839788" lvl="1" indent="-495300">
              <a:lnSpc>
                <a:spcPct val="130000"/>
              </a:lnSpc>
              <a:spcBef>
                <a:spcPct val="0"/>
              </a:spcBef>
              <a:buClrTx/>
              <a:buSzTx/>
            </a:pPr>
            <a:r>
              <a:rPr lang="zh-TW" altLang="en-US" sz="2400" dirty="0">
                <a:latin typeface="新細明體" pitchFamily="18" charset="-120"/>
              </a:rPr>
              <a:t>異化</a:t>
            </a:r>
            <a:r>
              <a:rPr lang="en-US" altLang="zh-TW" sz="2400" dirty="0">
                <a:latin typeface="新細明體" pitchFamily="18" charset="-120"/>
              </a:rPr>
              <a:t>=</a:t>
            </a:r>
            <a:r>
              <a:rPr lang="zh-TW" altLang="en-US" sz="2400" dirty="0">
                <a:latin typeface="新細明體" pitchFamily="18" charset="-120"/>
              </a:rPr>
              <a:t>間接交易的社會。</a:t>
            </a:r>
          </a:p>
          <a:p>
            <a:pPr marL="839788" lvl="1" indent="-495300">
              <a:lnSpc>
                <a:spcPct val="130000"/>
              </a:lnSpc>
              <a:spcBef>
                <a:spcPct val="0"/>
              </a:spcBef>
              <a:buClrTx/>
              <a:buSzTx/>
            </a:pPr>
            <a:r>
              <a:rPr lang="zh-TW" altLang="en-US" sz="2400" dirty="0">
                <a:latin typeface="新細明體" pitchFamily="18" charset="-120"/>
              </a:rPr>
              <a:t>人們只有在間接交易的社會，才會萌芽追求產量和新的生產技術的持續性與普遍性的動機。</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投影片編號版面配置區 5"/>
          <p:cNvSpPr>
            <a:spLocks noGrp="1"/>
          </p:cNvSpPr>
          <p:nvPr>
            <p:ph type="sldNum" sz="quarter" idx="12"/>
          </p:nvPr>
        </p:nvSpPr>
        <p:spPr>
          <a:noFill/>
        </p:spPr>
        <p:txBody>
          <a:bodyPr/>
          <a:lstStyle/>
          <a:p>
            <a:fld id="{3660672C-7D3C-4286-A2A5-0DBF36C85829}" type="slidenum">
              <a:rPr lang="en-US" altLang="zh-TW" smtClean="0"/>
              <a:pPr/>
              <a:t>6</a:t>
            </a:fld>
            <a:endParaRPr lang="en-US" altLang="zh-TW" smtClean="0"/>
          </a:p>
        </p:txBody>
      </p:sp>
      <p:sp>
        <p:nvSpPr>
          <p:cNvPr id="27651" name="Rectangle 2"/>
          <p:cNvSpPr>
            <a:spLocks noGrp="1" noChangeArrowheads="1"/>
          </p:cNvSpPr>
          <p:nvPr>
            <p:ph type="title"/>
          </p:nvPr>
        </p:nvSpPr>
        <p:spPr>
          <a:xfrm>
            <a:off x="457199" y="122238"/>
            <a:ext cx="7578969" cy="950424"/>
          </a:xfrm>
        </p:spPr>
        <p:txBody>
          <a:bodyPr/>
          <a:lstStyle/>
          <a:p>
            <a:pPr eaLnBrk="1" hangingPunct="1"/>
            <a:r>
              <a:rPr lang="en-US" altLang="zh-TW" sz="4000" dirty="0" smtClean="0">
                <a:solidFill>
                  <a:srgbClr val="800080"/>
                </a:solidFill>
                <a:latin typeface="+mn-lt"/>
              </a:rPr>
              <a:t>1.4  </a:t>
            </a:r>
            <a:r>
              <a:rPr lang="zh-TW" altLang="en-US" sz="4000" dirty="0" smtClean="0">
                <a:solidFill>
                  <a:srgbClr val="800080"/>
                </a:solidFill>
                <a:latin typeface="+mn-lt"/>
              </a:rPr>
              <a:t>總體經濟變數</a:t>
            </a:r>
          </a:p>
        </p:txBody>
      </p:sp>
      <p:sp>
        <p:nvSpPr>
          <p:cNvPr id="27652" name="Rectangle 3"/>
          <p:cNvSpPr>
            <a:spLocks noGrp="1" noChangeArrowheads="1"/>
          </p:cNvSpPr>
          <p:nvPr>
            <p:ph type="body" idx="1"/>
          </p:nvPr>
        </p:nvSpPr>
        <p:spPr>
          <a:xfrm>
            <a:off x="1090246" y="1424353"/>
            <a:ext cx="6581214" cy="4604971"/>
          </a:xfrm>
        </p:spPr>
        <p:txBody>
          <a:bodyPr/>
          <a:lstStyle/>
          <a:p>
            <a:pPr marL="571500" indent="-571500" eaLnBrk="1" hangingPunct="1">
              <a:lnSpc>
                <a:spcPct val="110000"/>
              </a:lnSpc>
              <a:buSzTx/>
              <a:buFont typeface="+mj-lt"/>
              <a:buAutoNum type="arabicParenR"/>
            </a:pPr>
            <a:r>
              <a:rPr lang="en-US" altLang="zh-TW" sz="2800" dirty="0" smtClean="0">
                <a:latin typeface="新細明體" pitchFamily="18" charset="-120"/>
              </a:rPr>
              <a:t>GDP</a:t>
            </a:r>
            <a:r>
              <a:rPr lang="zh-TW" altLang="en-US" sz="2800" dirty="0" smtClean="0">
                <a:latin typeface="新細明體" pitchFamily="18" charset="-120"/>
              </a:rPr>
              <a:t>（國內產出毛額）、國民所得</a:t>
            </a:r>
            <a:r>
              <a:rPr lang="en-US" altLang="zh-TW" sz="2800" dirty="0" smtClean="0">
                <a:latin typeface="新細明體" pitchFamily="18" charset="-120"/>
              </a:rPr>
              <a:t>…</a:t>
            </a:r>
          </a:p>
          <a:p>
            <a:pPr marL="571500" indent="-571500" eaLnBrk="1" hangingPunct="1">
              <a:lnSpc>
                <a:spcPct val="110000"/>
              </a:lnSpc>
              <a:buSzTx/>
              <a:buFont typeface="+mj-lt"/>
              <a:buAutoNum type="arabicParenR"/>
            </a:pPr>
            <a:r>
              <a:rPr lang="zh-TW" altLang="en-US" sz="2800" dirty="0" smtClean="0">
                <a:latin typeface="新細明體" pitchFamily="18" charset="-120"/>
              </a:rPr>
              <a:t>物價水準、消費者物價</a:t>
            </a:r>
            <a:r>
              <a:rPr lang="en-US" altLang="zh-TW" sz="2800" dirty="0" smtClean="0">
                <a:latin typeface="新細明體" pitchFamily="18" charset="-120"/>
              </a:rPr>
              <a:t>…</a:t>
            </a:r>
          </a:p>
          <a:p>
            <a:pPr marL="571500" indent="-571500" eaLnBrk="1" hangingPunct="1">
              <a:lnSpc>
                <a:spcPct val="110000"/>
              </a:lnSpc>
              <a:buSzTx/>
              <a:buFont typeface="+mj-lt"/>
              <a:buAutoNum type="arabicParenR"/>
            </a:pPr>
            <a:r>
              <a:rPr lang="zh-TW" altLang="en-US" sz="2800" dirty="0" smtClean="0">
                <a:latin typeface="新細明體" pitchFamily="18" charset="-120"/>
              </a:rPr>
              <a:t>失業率、就業率</a:t>
            </a:r>
          </a:p>
          <a:p>
            <a:pPr marL="571500" indent="-571500" eaLnBrk="1" hangingPunct="1">
              <a:lnSpc>
                <a:spcPct val="110000"/>
              </a:lnSpc>
              <a:buSzTx/>
              <a:buFont typeface="+mj-lt"/>
              <a:buAutoNum type="arabicParenR"/>
            </a:pPr>
            <a:r>
              <a:rPr lang="zh-TW" altLang="en-US" sz="2800" dirty="0" smtClean="0">
                <a:latin typeface="新細明體" pitchFamily="18" charset="-120"/>
              </a:rPr>
              <a:t>經濟成長率</a:t>
            </a:r>
            <a:endParaRPr lang="en-US" altLang="zh-TW" sz="2800" dirty="0" smtClean="0">
              <a:latin typeface="新細明體" pitchFamily="18" charset="-120"/>
            </a:endParaRPr>
          </a:p>
          <a:p>
            <a:pPr marL="571500" indent="-571500" eaLnBrk="1" hangingPunct="1">
              <a:lnSpc>
                <a:spcPct val="110000"/>
              </a:lnSpc>
              <a:buSzTx/>
              <a:buFont typeface="+mj-lt"/>
              <a:buAutoNum type="arabicParenR"/>
            </a:pPr>
            <a:r>
              <a:rPr lang="zh-TW" altLang="en-US" sz="2800" dirty="0" smtClean="0">
                <a:latin typeface="新細明體" pitchFamily="18" charset="-120"/>
              </a:rPr>
              <a:t>利率、匯率、工資率</a:t>
            </a:r>
          </a:p>
          <a:p>
            <a:pPr marL="571500" indent="-571500" eaLnBrk="1" hangingPunct="1">
              <a:lnSpc>
                <a:spcPct val="110000"/>
              </a:lnSpc>
              <a:buSzTx/>
              <a:buFont typeface="+mj-lt"/>
              <a:buAutoNum type="arabicParenR"/>
            </a:pPr>
            <a:r>
              <a:rPr lang="zh-TW" altLang="en-US" sz="2800" dirty="0" smtClean="0">
                <a:latin typeface="新細明體" pitchFamily="18" charset="-120"/>
              </a:rPr>
              <a:t>消費、投資、儲蓄、進口、出口</a:t>
            </a:r>
          </a:p>
          <a:p>
            <a:pPr marL="571500" indent="-571500" eaLnBrk="1" hangingPunct="1">
              <a:lnSpc>
                <a:spcPct val="110000"/>
              </a:lnSpc>
              <a:buSzTx/>
              <a:buFont typeface="+mj-lt"/>
              <a:buAutoNum type="arabicParenR"/>
            </a:pPr>
            <a:endParaRPr lang="en-US" altLang="zh-TW" sz="2800" dirty="0" smtClean="0">
              <a:latin typeface="新細明體" pitchFamily="18" charset="-120"/>
            </a:endParaRPr>
          </a:p>
        </p:txBody>
      </p:sp>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投影片編號版面配置區 5"/>
          <p:cNvSpPr>
            <a:spLocks noGrp="1"/>
          </p:cNvSpPr>
          <p:nvPr>
            <p:ph type="sldNum" sz="quarter" idx="12"/>
          </p:nvPr>
        </p:nvSpPr>
        <p:spPr/>
        <p:txBody>
          <a:bodyPr/>
          <a:lstStyle/>
          <a:p>
            <a:fld id="{88FD88C6-570A-40C5-B3FE-A9F00B87D673}" type="slidenum">
              <a:rPr lang="en-US" altLang="zh-TW"/>
              <a:pPr/>
              <a:t>60</a:t>
            </a:fld>
            <a:endParaRPr lang="en-US" altLang="zh-TW"/>
          </a:p>
        </p:txBody>
      </p:sp>
      <p:sp>
        <p:nvSpPr>
          <p:cNvPr id="771074" name="Rectangle 2"/>
          <p:cNvSpPr>
            <a:spLocks noGrp="1" noChangeArrowheads="1"/>
          </p:cNvSpPr>
          <p:nvPr>
            <p:ph type="title"/>
          </p:nvPr>
        </p:nvSpPr>
        <p:spPr>
          <a:xfrm>
            <a:off x="457200" y="122238"/>
            <a:ext cx="7554686" cy="857476"/>
          </a:xfrm>
        </p:spPr>
        <p:txBody>
          <a:bodyPr/>
          <a:lstStyle/>
          <a:p>
            <a:r>
              <a:rPr lang="en-US" altLang="zh-TW" sz="4000" dirty="0" smtClean="0">
                <a:solidFill>
                  <a:srgbClr val="800080"/>
                </a:solidFill>
                <a:latin typeface="+mn-lt"/>
              </a:rPr>
              <a:t>6.2  </a:t>
            </a:r>
            <a:r>
              <a:rPr lang="zh-TW" altLang="en-US" sz="4000" dirty="0" smtClean="0">
                <a:solidFill>
                  <a:srgbClr val="800080"/>
                </a:solidFill>
                <a:latin typeface="+mn-lt"/>
              </a:rPr>
              <a:t>有限</a:t>
            </a:r>
            <a:r>
              <a:rPr lang="zh-TW" altLang="en-US" sz="4000" dirty="0">
                <a:solidFill>
                  <a:srgbClr val="800080"/>
                </a:solidFill>
                <a:latin typeface="+mn-lt"/>
              </a:rPr>
              <a:t>的</a:t>
            </a:r>
            <a:r>
              <a:rPr lang="zh-TW" altLang="en-US" sz="4000" dirty="0" smtClean="0">
                <a:solidFill>
                  <a:srgbClr val="800080"/>
                </a:solidFill>
                <a:latin typeface="+mn-lt"/>
              </a:rPr>
              <a:t>資源 </a:t>
            </a:r>
            <a:endParaRPr lang="zh-TW" altLang="en-US" sz="4000" dirty="0">
              <a:solidFill>
                <a:srgbClr val="800080"/>
              </a:solidFill>
              <a:latin typeface="+mn-lt"/>
            </a:endParaRPr>
          </a:p>
        </p:txBody>
      </p:sp>
      <p:sp>
        <p:nvSpPr>
          <p:cNvPr id="771075" name="Rectangle 3"/>
          <p:cNvSpPr>
            <a:spLocks noGrp="1" noChangeArrowheads="1"/>
          </p:cNvSpPr>
          <p:nvPr>
            <p:ph type="body" idx="1"/>
          </p:nvPr>
        </p:nvSpPr>
        <p:spPr>
          <a:xfrm>
            <a:off x="555625" y="1284514"/>
            <a:ext cx="7412718" cy="4700361"/>
          </a:xfrm>
        </p:spPr>
        <p:txBody>
          <a:bodyPr/>
          <a:lstStyle/>
          <a:p>
            <a:pPr>
              <a:lnSpc>
                <a:spcPct val="130000"/>
              </a:lnSpc>
            </a:pPr>
            <a:r>
              <a:rPr kumimoji="0" lang="zh-TW" altLang="en-US" sz="2800" dirty="0">
                <a:latin typeface="新細明體" pitchFamily="18" charset="-120"/>
              </a:rPr>
              <a:t>資源</a:t>
            </a:r>
            <a:r>
              <a:rPr kumimoji="0" lang="en-US" altLang="zh-TW" sz="2800" dirty="0">
                <a:latin typeface="新細明體" pitchFamily="18" charset="-120"/>
              </a:rPr>
              <a:t>=</a:t>
            </a:r>
            <a:r>
              <a:rPr kumimoji="0" lang="zh-TW" altLang="en-US" sz="2800" dirty="0">
                <a:latin typeface="新細明體" pitchFamily="18" charset="-120"/>
              </a:rPr>
              <a:t>我們有能力加以利用的大自然。</a:t>
            </a:r>
          </a:p>
          <a:p>
            <a:pPr marL="801687" lvl="1" indent="-457200">
              <a:lnSpc>
                <a:spcPct val="130000"/>
              </a:lnSpc>
              <a:buFont typeface="+mj-lt"/>
              <a:buAutoNum type="arabicParenR"/>
            </a:pPr>
            <a:r>
              <a:rPr kumimoji="0" lang="zh-TW" altLang="en-US" sz="2400" dirty="0">
                <a:latin typeface="新細明體" pitchFamily="18" charset="-120"/>
              </a:rPr>
              <a:t>對個人或就一個時點而言，資源當然有限。</a:t>
            </a:r>
          </a:p>
          <a:p>
            <a:pPr marL="801687" lvl="1" indent="-457200">
              <a:lnSpc>
                <a:spcPct val="130000"/>
              </a:lnSpc>
              <a:buFont typeface="+mj-lt"/>
              <a:buAutoNum type="arabicParenR"/>
            </a:pPr>
            <a:r>
              <a:rPr kumimoji="0" lang="zh-TW" altLang="en-US" sz="2400" dirty="0">
                <a:latin typeface="新細明體" pitchFamily="18" charset="-120"/>
              </a:rPr>
              <a:t>但人類社會從長期看，只要我們利用大自然的能力（知識）不斷成長，資源就可以是源源不絕。</a:t>
            </a:r>
          </a:p>
          <a:p>
            <a:pPr marL="801687" lvl="1" indent="-457200">
              <a:lnSpc>
                <a:spcPct val="130000"/>
              </a:lnSpc>
              <a:buFont typeface="+mj-lt"/>
              <a:buAutoNum type="arabicParenR"/>
            </a:pPr>
            <a:r>
              <a:rPr kumimoji="0" lang="zh-TW" altLang="en-US" sz="2400" dirty="0">
                <a:latin typeface="新細明體" pitchFamily="18" charset="-120"/>
              </a:rPr>
              <a:t>除非地球毀滅：</a:t>
            </a:r>
            <a:r>
              <a:rPr kumimoji="0" lang="en-US" altLang="zh-TW" sz="2400" dirty="0">
                <a:latin typeface="新細明體" pitchFamily="18" charset="-120"/>
              </a:rPr>
              <a:t>The day after tomorrow.</a:t>
            </a:r>
          </a:p>
          <a:p>
            <a:endParaRPr lang="en-US" altLang="zh-TW" sz="2800" dirty="0">
              <a:latin typeface="新細明體" pitchFamily="18" charset="-120"/>
            </a:endParaRPr>
          </a:p>
        </p:txBody>
      </p:sp>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投影片編號版面配置區 5"/>
          <p:cNvSpPr>
            <a:spLocks noGrp="1"/>
          </p:cNvSpPr>
          <p:nvPr>
            <p:ph type="sldNum" sz="quarter" idx="12"/>
          </p:nvPr>
        </p:nvSpPr>
        <p:spPr/>
        <p:txBody>
          <a:bodyPr/>
          <a:lstStyle/>
          <a:p>
            <a:fld id="{749B9A34-5759-4C3D-864E-26C50A7735A7}" type="slidenum">
              <a:rPr lang="en-US" altLang="zh-TW"/>
              <a:pPr/>
              <a:t>61</a:t>
            </a:fld>
            <a:endParaRPr lang="en-US" altLang="zh-TW"/>
          </a:p>
        </p:txBody>
      </p:sp>
      <p:sp>
        <p:nvSpPr>
          <p:cNvPr id="772098" name="Rectangle 2"/>
          <p:cNvSpPr>
            <a:spLocks noGrp="1" noChangeArrowheads="1"/>
          </p:cNvSpPr>
          <p:nvPr>
            <p:ph type="title"/>
          </p:nvPr>
        </p:nvSpPr>
        <p:spPr>
          <a:xfrm>
            <a:off x="544286" y="195943"/>
            <a:ext cx="7184571" cy="762000"/>
          </a:xfrm>
        </p:spPr>
        <p:txBody>
          <a:bodyPr/>
          <a:lstStyle/>
          <a:p>
            <a:r>
              <a:rPr lang="en-US" altLang="zh-TW" sz="4000" dirty="0" smtClean="0">
                <a:solidFill>
                  <a:srgbClr val="800080"/>
                </a:solidFill>
                <a:latin typeface="+mn-lt"/>
              </a:rPr>
              <a:t>6.3  </a:t>
            </a:r>
            <a:r>
              <a:rPr lang="zh-TW" altLang="en-US" sz="4000" dirty="0" smtClean="0">
                <a:solidFill>
                  <a:srgbClr val="800080"/>
                </a:solidFill>
                <a:latin typeface="+mn-lt"/>
              </a:rPr>
              <a:t>資源</a:t>
            </a:r>
            <a:r>
              <a:rPr lang="zh-TW" altLang="en-US" sz="4000" dirty="0">
                <a:solidFill>
                  <a:srgbClr val="800080"/>
                </a:solidFill>
                <a:latin typeface="+mn-lt"/>
              </a:rPr>
              <a:t>的無限性</a:t>
            </a:r>
          </a:p>
        </p:txBody>
      </p:sp>
      <p:sp>
        <p:nvSpPr>
          <p:cNvPr id="772099" name="Rectangle 3"/>
          <p:cNvSpPr>
            <a:spLocks noGrp="1" noChangeArrowheads="1"/>
          </p:cNvSpPr>
          <p:nvPr>
            <p:ph type="body" idx="1"/>
          </p:nvPr>
        </p:nvSpPr>
        <p:spPr>
          <a:xfrm>
            <a:off x="636589" y="1197429"/>
            <a:ext cx="7288212" cy="4768396"/>
          </a:xfrm>
        </p:spPr>
        <p:txBody>
          <a:bodyPr/>
          <a:lstStyle/>
          <a:p>
            <a:pPr marL="571500" indent="-571500">
              <a:lnSpc>
                <a:spcPct val="120000"/>
              </a:lnSpc>
              <a:buSzTx/>
              <a:buFont typeface="Wingdings" pitchFamily="2" charset="2"/>
              <a:buAutoNum type="arabicParenR"/>
            </a:pPr>
            <a:r>
              <a:rPr kumimoji="0" lang="zh-TW" altLang="en-US" sz="2400" dirty="0"/>
              <a:t>滿足人類特定需要的商品不是唯一，且其間存在替代性；</a:t>
            </a:r>
          </a:p>
          <a:p>
            <a:pPr marL="571500" indent="-571500">
              <a:lnSpc>
                <a:spcPct val="120000"/>
              </a:lnSpc>
              <a:buSzTx/>
              <a:buFont typeface="Wingdings" pitchFamily="2" charset="2"/>
              <a:buAutoNum type="arabicParenR"/>
            </a:pPr>
            <a:r>
              <a:rPr kumimoji="0" lang="zh-TW" altLang="en-US" sz="2400" dirty="0"/>
              <a:t>生產特定商品的生產技術與投入因素不是唯一，且其間存在替代性；</a:t>
            </a:r>
          </a:p>
          <a:p>
            <a:pPr marL="571500" indent="-571500">
              <a:lnSpc>
                <a:spcPct val="120000"/>
              </a:lnSpc>
              <a:buSzTx/>
              <a:buFont typeface="Wingdings" pitchFamily="2" charset="2"/>
              <a:buAutoNum type="arabicParenR"/>
            </a:pPr>
            <a:r>
              <a:rPr kumimoji="0" lang="zh-TW" altLang="en-US" sz="2400" dirty="0"/>
              <a:t>個人的需要不是唯一，且其間存在替代性；</a:t>
            </a:r>
          </a:p>
          <a:p>
            <a:pPr marL="571500" indent="-571500">
              <a:lnSpc>
                <a:spcPct val="120000"/>
              </a:lnSpc>
              <a:buSzTx/>
              <a:buFont typeface="Wingdings" pitchFamily="2" charset="2"/>
              <a:buAutoNum type="arabicParenR"/>
            </a:pPr>
            <a:r>
              <a:rPr kumimoji="0" lang="zh-TW" altLang="en-US" sz="2400" dirty="0"/>
              <a:t>價格機制不僅會調整需要、商品、因素的替代關係，更在利潤機制下創造新的商品、因素、技術、需要。</a:t>
            </a:r>
          </a:p>
        </p:txBody>
      </p:sp>
    </p:spTree>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投影片編號版面配置區 5"/>
          <p:cNvSpPr>
            <a:spLocks noGrp="1"/>
          </p:cNvSpPr>
          <p:nvPr>
            <p:ph type="sldNum" sz="quarter" idx="12"/>
          </p:nvPr>
        </p:nvSpPr>
        <p:spPr/>
        <p:txBody>
          <a:bodyPr/>
          <a:lstStyle/>
          <a:p>
            <a:fld id="{9B13A689-6A12-43B7-90C4-4A75CD2FC04E}" type="slidenum">
              <a:rPr lang="en-US" altLang="zh-TW"/>
              <a:pPr/>
              <a:t>62</a:t>
            </a:fld>
            <a:endParaRPr lang="en-US" altLang="zh-TW"/>
          </a:p>
        </p:txBody>
      </p:sp>
      <p:sp>
        <p:nvSpPr>
          <p:cNvPr id="808962" name="Rectangle 2"/>
          <p:cNvSpPr>
            <a:spLocks noGrp="1" noChangeArrowheads="1"/>
          </p:cNvSpPr>
          <p:nvPr>
            <p:ph type="title"/>
          </p:nvPr>
        </p:nvSpPr>
        <p:spPr>
          <a:xfrm>
            <a:off x="457199" y="122238"/>
            <a:ext cx="7491047" cy="915254"/>
          </a:xfrm>
        </p:spPr>
        <p:txBody>
          <a:bodyPr/>
          <a:lstStyle/>
          <a:p>
            <a:r>
              <a:rPr lang="en-US" altLang="zh-TW" sz="4000" dirty="0" smtClean="0">
                <a:solidFill>
                  <a:srgbClr val="800080"/>
                </a:solidFill>
                <a:latin typeface="+mn-lt"/>
              </a:rPr>
              <a:t>6.4  </a:t>
            </a:r>
            <a:r>
              <a:rPr lang="zh-TW" altLang="en-US" sz="4000" dirty="0" smtClean="0">
                <a:solidFill>
                  <a:srgbClr val="800080"/>
                </a:solidFill>
                <a:latin typeface="+mn-lt"/>
              </a:rPr>
              <a:t>羅馬俱樂部</a:t>
            </a:r>
            <a:endParaRPr lang="zh-TW" altLang="en-US" sz="4000" dirty="0">
              <a:solidFill>
                <a:srgbClr val="800080"/>
              </a:solidFill>
              <a:latin typeface="+mn-lt"/>
            </a:endParaRPr>
          </a:p>
        </p:txBody>
      </p:sp>
      <p:sp>
        <p:nvSpPr>
          <p:cNvPr id="808963" name="Rectangle 3"/>
          <p:cNvSpPr>
            <a:spLocks noGrp="1" noChangeArrowheads="1"/>
          </p:cNvSpPr>
          <p:nvPr>
            <p:ph type="body" idx="1"/>
          </p:nvPr>
        </p:nvSpPr>
        <p:spPr>
          <a:xfrm>
            <a:off x="668215" y="1318846"/>
            <a:ext cx="7332785" cy="5094654"/>
          </a:xfrm>
        </p:spPr>
        <p:txBody>
          <a:bodyPr/>
          <a:lstStyle/>
          <a:p>
            <a:pPr marL="571500" indent="-571500">
              <a:lnSpc>
                <a:spcPct val="110000"/>
              </a:lnSpc>
              <a:buSzTx/>
              <a:buFont typeface="+mj-lt"/>
              <a:buAutoNum type="arabicParenR"/>
            </a:pPr>
            <a:r>
              <a:rPr lang="zh-TW" altLang="en-US" sz="2800" dirty="0"/>
              <a:t>因為四條件尚未具備，政府就時常以輔助、管理等藉口干預經濟發展。</a:t>
            </a:r>
          </a:p>
          <a:p>
            <a:pPr marL="571500" indent="-571500">
              <a:lnSpc>
                <a:spcPct val="110000"/>
              </a:lnSpc>
              <a:buSzTx/>
              <a:buFont typeface="+mj-lt"/>
              <a:buAutoNum type="arabicParenR"/>
            </a:pPr>
            <a:r>
              <a:rPr lang="zh-TW" altLang="en-US" sz="2800" dirty="0"/>
              <a:t>在給定資本、技術、市場範圍進入邊際產出與產值遞減階段時，就出現新的選擇和引進問題。</a:t>
            </a:r>
          </a:p>
          <a:p>
            <a:pPr marL="571500" indent="-571500">
              <a:lnSpc>
                <a:spcPct val="110000"/>
              </a:lnSpc>
              <a:buSzTx/>
              <a:buFont typeface="+mj-lt"/>
              <a:buAutoNum type="arabicParenR"/>
            </a:pPr>
            <a:r>
              <a:rPr lang="zh-TW" altLang="en-US" sz="2800" dirty="0"/>
              <a:t>隨著經濟規模的擴大，政府面臨如何跳脫其知識侷限的問題。</a:t>
            </a:r>
          </a:p>
          <a:p>
            <a:pPr marL="571500" indent="-571500">
              <a:lnSpc>
                <a:spcPct val="110000"/>
              </a:lnSpc>
              <a:buSzTx/>
              <a:buFont typeface="+mj-lt"/>
              <a:buAutoNum type="arabicParenR"/>
            </a:pPr>
            <a:r>
              <a:rPr lang="zh-TW" altLang="en-US" sz="2800" dirty="0"/>
              <a:t>另外，新商品（產業）的選擇需要仰賴在地知識，而這是政府經濟所缺欠的。</a:t>
            </a:r>
          </a:p>
        </p:txBody>
      </p:sp>
    </p:spTree>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投影片編號版面配置區 5"/>
          <p:cNvSpPr>
            <a:spLocks noGrp="1"/>
          </p:cNvSpPr>
          <p:nvPr>
            <p:ph type="sldNum" sz="quarter" idx="12"/>
          </p:nvPr>
        </p:nvSpPr>
        <p:spPr/>
        <p:txBody>
          <a:bodyPr/>
          <a:lstStyle/>
          <a:p>
            <a:fld id="{E4133EF9-5168-4385-96F5-9840CE6BBB07}" type="slidenum">
              <a:rPr lang="en-US" altLang="zh-TW"/>
              <a:pPr/>
              <a:t>63</a:t>
            </a:fld>
            <a:endParaRPr lang="en-US" altLang="zh-TW"/>
          </a:p>
        </p:txBody>
      </p:sp>
      <p:sp>
        <p:nvSpPr>
          <p:cNvPr id="758786" name="Rectangle 2"/>
          <p:cNvSpPr>
            <a:spLocks noGrp="1" noChangeArrowheads="1"/>
          </p:cNvSpPr>
          <p:nvPr>
            <p:ph type="title"/>
          </p:nvPr>
        </p:nvSpPr>
        <p:spPr>
          <a:xfrm>
            <a:off x="457200" y="122239"/>
            <a:ext cx="7526215" cy="985592"/>
          </a:xfrm>
        </p:spPr>
        <p:txBody>
          <a:bodyPr/>
          <a:lstStyle/>
          <a:p>
            <a:r>
              <a:rPr lang="en-US" altLang="zh-TW" sz="4000" dirty="0" smtClean="0">
                <a:solidFill>
                  <a:srgbClr val="800080"/>
                </a:solidFill>
                <a:latin typeface="+mn-lt"/>
              </a:rPr>
              <a:t>6.5  </a:t>
            </a:r>
            <a:r>
              <a:rPr lang="zh-TW" altLang="en-US" sz="4000" dirty="0" smtClean="0">
                <a:solidFill>
                  <a:srgbClr val="800080"/>
                </a:solidFill>
                <a:latin typeface="+mn-lt"/>
              </a:rPr>
              <a:t>貧富差距</a:t>
            </a:r>
            <a:endParaRPr lang="zh-TW" altLang="en-US" sz="4000" dirty="0">
              <a:solidFill>
                <a:srgbClr val="800080"/>
              </a:solidFill>
              <a:latin typeface="+mn-lt"/>
            </a:endParaRPr>
          </a:p>
        </p:txBody>
      </p:sp>
      <p:sp>
        <p:nvSpPr>
          <p:cNvPr id="758787" name="Rectangle 3"/>
          <p:cNvSpPr>
            <a:spLocks noGrp="1" noChangeArrowheads="1"/>
          </p:cNvSpPr>
          <p:nvPr>
            <p:ph type="body" idx="1"/>
          </p:nvPr>
        </p:nvSpPr>
        <p:spPr>
          <a:xfrm>
            <a:off x="653143" y="1406769"/>
            <a:ext cx="7611626" cy="4809030"/>
          </a:xfrm>
        </p:spPr>
        <p:txBody>
          <a:bodyPr/>
          <a:lstStyle/>
          <a:p>
            <a:pPr marL="571500" indent="-571500"/>
            <a:r>
              <a:rPr lang="zh-TW" altLang="en-US" sz="2800" dirty="0" smtClean="0"/>
              <a:t>分配面是就生產因素的貢獻而言。生產因素利用率高，產出與分配就多。</a:t>
            </a:r>
            <a:endParaRPr lang="en-US" altLang="zh-TW" sz="2800" dirty="0" smtClean="0"/>
          </a:p>
          <a:p>
            <a:pPr marL="571500" indent="-571500"/>
            <a:r>
              <a:rPr lang="zh-TW" altLang="en-US" sz="2800" dirty="0" smtClean="0"/>
              <a:t>由於個人所擁有生產因素數量的差距，導致以個人計算的所得與財富分配出現差距。</a:t>
            </a:r>
            <a:endParaRPr lang="en-US" altLang="zh-TW" sz="2800" dirty="0" smtClean="0"/>
          </a:p>
          <a:p>
            <a:pPr marL="571500" indent="-571500"/>
            <a:r>
              <a:rPr lang="zh-TW" altLang="en-US" sz="2800" dirty="0" smtClean="0"/>
              <a:t>經濟成長是市場機制的產物，利潤為誘因，競爭為機制，其結果必然擴大個人天生的差異。</a:t>
            </a:r>
            <a:endParaRPr lang="zh-TW" altLang="en-US" sz="2800" dirty="0"/>
          </a:p>
        </p:txBody>
      </p:sp>
    </p:spTree>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投影片編號版面配置區 5"/>
          <p:cNvSpPr>
            <a:spLocks noGrp="1"/>
          </p:cNvSpPr>
          <p:nvPr>
            <p:ph type="sldNum" sz="quarter" idx="12"/>
          </p:nvPr>
        </p:nvSpPr>
        <p:spPr/>
        <p:txBody>
          <a:bodyPr/>
          <a:lstStyle/>
          <a:p>
            <a:fld id="{E4133EF9-5168-4385-96F5-9840CE6BBB07}" type="slidenum">
              <a:rPr lang="en-US" altLang="zh-TW"/>
              <a:pPr/>
              <a:t>64</a:t>
            </a:fld>
            <a:endParaRPr lang="en-US" altLang="zh-TW"/>
          </a:p>
        </p:txBody>
      </p:sp>
      <p:sp>
        <p:nvSpPr>
          <p:cNvPr id="758786" name="Rectangle 2"/>
          <p:cNvSpPr>
            <a:spLocks noGrp="1" noChangeArrowheads="1"/>
          </p:cNvSpPr>
          <p:nvPr>
            <p:ph type="title"/>
          </p:nvPr>
        </p:nvSpPr>
        <p:spPr>
          <a:xfrm>
            <a:off x="457200" y="122238"/>
            <a:ext cx="7578969" cy="968008"/>
          </a:xfrm>
        </p:spPr>
        <p:txBody>
          <a:bodyPr/>
          <a:lstStyle/>
          <a:p>
            <a:r>
              <a:rPr lang="en-US" altLang="zh-TW" sz="4000" dirty="0" smtClean="0">
                <a:solidFill>
                  <a:srgbClr val="800080"/>
                </a:solidFill>
                <a:latin typeface="+mn-lt"/>
              </a:rPr>
              <a:t>6.6  </a:t>
            </a:r>
            <a:r>
              <a:rPr lang="zh-TW" altLang="en-US" sz="4000" dirty="0" smtClean="0">
                <a:solidFill>
                  <a:srgbClr val="800080"/>
                </a:solidFill>
                <a:latin typeface="+mn-lt"/>
              </a:rPr>
              <a:t>後發者遭遇的詛咒</a:t>
            </a:r>
            <a:endParaRPr lang="zh-TW" altLang="en-US" sz="4000" dirty="0">
              <a:solidFill>
                <a:srgbClr val="800080"/>
              </a:solidFill>
              <a:latin typeface="+mn-lt"/>
            </a:endParaRPr>
          </a:p>
        </p:txBody>
      </p:sp>
      <p:sp>
        <p:nvSpPr>
          <p:cNvPr id="758787" name="Rectangle 3"/>
          <p:cNvSpPr>
            <a:spLocks noGrp="1" noChangeArrowheads="1"/>
          </p:cNvSpPr>
          <p:nvPr>
            <p:ph type="body" idx="1"/>
          </p:nvPr>
        </p:nvSpPr>
        <p:spPr>
          <a:xfrm>
            <a:off x="424277" y="1477108"/>
            <a:ext cx="7594307" cy="4526817"/>
          </a:xfrm>
        </p:spPr>
        <p:txBody>
          <a:bodyPr/>
          <a:lstStyle/>
          <a:p>
            <a:pPr marL="571500" indent="-571500"/>
            <a:r>
              <a:rPr lang="zh-TW" altLang="en-US" sz="2800" dirty="0" smtClean="0"/>
              <a:t>後發經濟＝尚未達到現代經濟社會四條件的經濟社會。</a:t>
            </a:r>
          </a:p>
          <a:p>
            <a:pPr marL="839788" lvl="1" indent="-495300">
              <a:buSzTx/>
              <a:buFont typeface="Wingdings" pitchFamily="2" charset="2"/>
              <a:buAutoNum type="circleNumWdWhitePlain"/>
            </a:pPr>
            <a:r>
              <a:rPr lang="zh-TW" altLang="en-US" sz="2800" dirty="0" smtClean="0"/>
              <a:t>當後發經濟的經濟規模擴大後，受限於不完善制度的經濟行為會增加。</a:t>
            </a:r>
          </a:p>
          <a:p>
            <a:pPr marL="839788" lvl="1" indent="-495300">
              <a:buSzTx/>
              <a:buFont typeface="Wingdings" pitchFamily="2" charset="2"/>
              <a:buAutoNum type="circleNumWdWhitePlain"/>
            </a:pPr>
            <a:r>
              <a:rPr lang="zh-TW" altLang="en-US" sz="2800" dirty="0" smtClean="0"/>
              <a:t>後發經濟不僅資本與生產技術落後，制度也落後。由於改善制度吃力不討好，當局往往偏愛資本與生產技術的改善，而無意願去改善制度。</a:t>
            </a:r>
          </a:p>
        </p:txBody>
      </p:sp>
    </p:spTree>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投影片編號版面配置區 5"/>
          <p:cNvSpPr>
            <a:spLocks noGrp="1"/>
          </p:cNvSpPr>
          <p:nvPr>
            <p:ph type="sldNum" sz="quarter" idx="12"/>
          </p:nvPr>
        </p:nvSpPr>
        <p:spPr/>
        <p:txBody>
          <a:bodyPr/>
          <a:lstStyle/>
          <a:p>
            <a:fld id="{E4133EF9-5168-4385-96F5-9840CE6BBB07}" type="slidenum">
              <a:rPr lang="en-US" altLang="zh-TW"/>
              <a:pPr/>
              <a:t>65</a:t>
            </a:fld>
            <a:endParaRPr lang="en-US" altLang="zh-TW"/>
          </a:p>
        </p:txBody>
      </p:sp>
      <p:sp>
        <p:nvSpPr>
          <p:cNvPr id="758786" name="Rectangle 2"/>
          <p:cNvSpPr>
            <a:spLocks noGrp="1" noChangeArrowheads="1"/>
          </p:cNvSpPr>
          <p:nvPr>
            <p:ph type="title"/>
          </p:nvPr>
        </p:nvSpPr>
        <p:spPr>
          <a:xfrm>
            <a:off x="457200" y="122239"/>
            <a:ext cx="7297615" cy="985592"/>
          </a:xfrm>
        </p:spPr>
        <p:txBody>
          <a:bodyPr/>
          <a:lstStyle/>
          <a:p>
            <a:r>
              <a:rPr lang="en-US" altLang="zh-TW" sz="4000" dirty="0" smtClean="0">
                <a:solidFill>
                  <a:srgbClr val="800080"/>
                </a:solidFill>
                <a:latin typeface="+mn-lt"/>
              </a:rPr>
              <a:t>6.7  </a:t>
            </a:r>
            <a:r>
              <a:rPr lang="zh-TW" altLang="en-US" sz="4000" dirty="0" smtClean="0">
                <a:solidFill>
                  <a:srgbClr val="800080"/>
                </a:solidFill>
                <a:latin typeface="+mn-lt"/>
              </a:rPr>
              <a:t>人工智慧的危機</a:t>
            </a:r>
            <a:endParaRPr lang="zh-TW" altLang="en-US" sz="4000" dirty="0">
              <a:solidFill>
                <a:srgbClr val="800080"/>
              </a:solidFill>
              <a:latin typeface="+mn-lt"/>
            </a:endParaRPr>
          </a:p>
        </p:txBody>
      </p:sp>
      <p:sp>
        <p:nvSpPr>
          <p:cNvPr id="758787" name="Rectangle 3"/>
          <p:cNvSpPr>
            <a:spLocks noGrp="1" noChangeArrowheads="1"/>
          </p:cNvSpPr>
          <p:nvPr>
            <p:ph type="body" idx="1"/>
          </p:nvPr>
        </p:nvSpPr>
        <p:spPr>
          <a:xfrm>
            <a:off x="402505" y="1336431"/>
            <a:ext cx="7563325" cy="4689266"/>
          </a:xfrm>
        </p:spPr>
        <p:txBody>
          <a:bodyPr/>
          <a:lstStyle/>
          <a:p>
            <a:pPr marL="571500" indent="-571500"/>
            <a:r>
              <a:rPr lang="zh-TW" altLang="en-US" sz="2800" dirty="0" smtClean="0"/>
              <a:t>資本與研究的累積，不斷提升人工智慧之機械的能力。</a:t>
            </a:r>
            <a:endParaRPr lang="en-US" altLang="zh-TW" sz="2800" dirty="0" smtClean="0"/>
          </a:p>
          <a:p>
            <a:pPr marL="571500" indent="-571500"/>
            <a:r>
              <a:rPr lang="zh-TW" altLang="en-US" sz="2800" dirty="0" smtClean="0"/>
              <a:t>霍金對人工智慧過度發展的憂慮。</a:t>
            </a:r>
            <a:endParaRPr lang="zh-TW" altLang="en-US" sz="28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457200" y="122238"/>
            <a:ext cx="7526215" cy="950424"/>
          </a:xfrm>
        </p:spPr>
        <p:txBody>
          <a:bodyPr/>
          <a:lstStyle/>
          <a:p>
            <a:r>
              <a:rPr lang="en-US" altLang="zh-TW" sz="4000" dirty="0" smtClean="0">
                <a:solidFill>
                  <a:srgbClr val="660066"/>
                </a:solidFill>
                <a:latin typeface="+mn-lt"/>
              </a:rPr>
              <a:t>1.5  </a:t>
            </a:r>
            <a:r>
              <a:rPr lang="zh-TW" altLang="en-US" sz="4000" dirty="0" smtClean="0">
                <a:solidFill>
                  <a:srgbClr val="660066"/>
                </a:solidFill>
                <a:latin typeface="+mn-lt"/>
              </a:rPr>
              <a:t>失業問題</a:t>
            </a:r>
            <a:endParaRPr lang="zh-TW" altLang="en-US" sz="4000" dirty="0">
              <a:latin typeface="+mn-lt"/>
            </a:endParaRPr>
          </a:p>
        </p:txBody>
      </p:sp>
      <p:sp>
        <p:nvSpPr>
          <p:cNvPr id="3" name="內容版面配置區 2"/>
          <p:cNvSpPr>
            <a:spLocks noGrp="1"/>
          </p:cNvSpPr>
          <p:nvPr>
            <p:ph idx="1"/>
          </p:nvPr>
        </p:nvSpPr>
        <p:spPr>
          <a:xfrm>
            <a:off x="613317" y="1459523"/>
            <a:ext cx="7422852" cy="4348016"/>
          </a:xfrm>
        </p:spPr>
        <p:txBody>
          <a:bodyPr/>
          <a:lstStyle/>
          <a:p>
            <a:r>
              <a:rPr lang="zh-TW" altLang="en-US" sz="2800" dirty="0" smtClean="0"/>
              <a:t>失業：想工作卻找不到工作的勞動人口</a:t>
            </a:r>
            <a:r>
              <a:rPr lang="zh-TW" altLang="en-US" sz="2800" dirty="0" smtClean="0"/>
              <a:t>。</a:t>
            </a:r>
            <a:endParaRPr lang="en-US" altLang="zh-TW" sz="2400" dirty="0" smtClean="0"/>
          </a:p>
          <a:p>
            <a:r>
              <a:rPr lang="zh-TW" altLang="en-US" sz="2800" dirty="0" smtClean="0"/>
              <a:t>失業是凱因斯首要關懷的問題：</a:t>
            </a:r>
            <a:endParaRPr lang="en-US" altLang="zh-TW" sz="2800" dirty="0" smtClean="0"/>
          </a:p>
          <a:p>
            <a:pPr marL="863600" lvl="1" indent="-514350">
              <a:buFont typeface="Wingdings" pitchFamily="2" charset="2"/>
              <a:buAutoNum type="circleNumWdWhitePlain"/>
            </a:pPr>
            <a:r>
              <a:rPr lang="zh-TW" altLang="en-US" sz="2400" dirty="0" smtClean="0"/>
              <a:t>非自願性失業的存在是新古典經濟理論的失敗，因為市場機制無法利用薪資變動去調整勞動市場的供需。</a:t>
            </a:r>
            <a:endParaRPr lang="en-US" altLang="zh-TW" sz="2400" dirty="0" smtClean="0"/>
          </a:p>
          <a:p>
            <a:pPr marL="863600" lvl="1" indent="-514350">
              <a:buFont typeface="Wingdings" pitchFamily="2" charset="2"/>
              <a:buAutoNum type="circleNumWdWhitePlain"/>
            </a:pPr>
            <a:r>
              <a:rPr lang="zh-TW" altLang="en-US" sz="2400" dirty="0" smtClean="0"/>
              <a:t>失業</a:t>
            </a:r>
            <a:r>
              <a:rPr lang="zh-TW" altLang="en-US" sz="2400" dirty="0" smtClean="0"/>
              <a:t>就失去所得，是</a:t>
            </a:r>
            <a:r>
              <a:rPr lang="zh-TW" altLang="en-US" sz="2400" b="1" dirty="0" smtClean="0">
                <a:solidFill>
                  <a:srgbClr val="FF0000"/>
                </a:solidFill>
              </a:rPr>
              <a:t>社會問題</a:t>
            </a:r>
            <a:r>
              <a:rPr lang="zh-TW" altLang="en-US" sz="2400" dirty="0" smtClean="0"/>
              <a:t>的核心</a:t>
            </a:r>
            <a:r>
              <a:rPr lang="zh-TW" altLang="en-US" sz="2400" dirty="0" smtClean="0"/>
              <a:t>。</a:t>
            </a:r>
            <a:endParaRPr lang="en-US" altLang="zh-TW" sz="2400" dirty="0" smtClean="0"/>
          </a:p>
          <a:p>
            <a:pPr marL="863600" lvl="1" indent="-514350">
              <a:buFont typeface="Wingdings" pitchFamily="2" charset="2"/>
              <a:buAutoNum type="circleNumWdWhitePlain"/>
            </a:pPr>
            <a:r>
              <a:rPr lang="zh-TW" altLang="en-US" sz="2800" dirty="0" smtClean="0"/>
              <a:t>歐洲</a:t>
            </a:r>
            <a:r>
              <a:rPr lang="zh-TW" altLang="en-US" sz="2800" dirty="0" smtClean="0"/>
              <a:t>社會面對社會主義的挑戰，失業是主要經濟問題。</a:t>
            </a:r>
            <a:endParaRPr lang="en-US" altLang="zh-TW" sz="2800" dirty="0" smtClean="0"/>
          </a:p>
        </p:txBody>
      </p:sp>
      <p:sp>
        <p:nvSpPr>
          <p:cNvPr id="4" name="投影片編號版面配置區 3"/>
          <p:cNvSpPr>
            <a:spLocks noGrp="1"/>
          </p:cNvSpPr>
          <p:nvPr>
            <p:ph type="sldNum" sz="quarter" idx="12"/>
          </p:nvPr>
        </p:nvSpPr>
        <p:spPr/>
        <p:txBody>
          <a:bodyPr/>
          <a:lstStyle/>
          <a:p>
            <a:pPr>
              <a:defRPr/>
            </a:pPr>
            <a:fld id="{3F00783F-9C9F-40BF-AEB4-92F5B78B8F4E}" type="slidenum">
              <a:rPr lang="en-US" altLang="zh-TW" smtClean="0"/>
              <a:pPr>
                <a:defRPr/>
              </a:pPr>
              <a:t>7</a:t>
            </a:fld>
            <a:endParaRPr lang="en-US" altLang="zh-TW"/>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457200" y="122238"/>
            <a:ext cx="7543800" cy="959430"/>
          </a:xfrm>
        </p:spPr>
        <p:txBody>
          <a:bodyPr/>
          <a:lstStyle/>
          <a:p>
            <a:r>
              <a:rPr lang="en-US" altLang="zh-TW" sz="4000" dirty="0" smtClean="0">
                <a:solidFill>
                  <a:srgbClr val="660066"/>
                </a:solidFill>
                <a:latin typeface="+mn-lt"/>
              </a:rPr>
              <a:t>1.6 </a:t>
            </a:r>
            <a:r>
              <a:rPr lang="zh-TW" altLang="en-US" sz="4000" dirty="0" smtClean="0">
                <a:solidFill>
                  <a:srgbClr val="660066"/>
                </a:solidFill>
                <a:latin typeface="+mn-lt"/>
              </a:rPr>
              <a:t>通貨膨脹與通貨緊縮問題</a:t>
            </a:r>
            <a:endParaRPr lang="zh-TW" altLang="en-US" sz="4000" dirty="0">
              <a:latin typeface="+mn-lt"/>
            </a:endParaRPr>
          </a:p>
        </p:txBody>
      </p:sp>
      <p:sp>
        <p:nvSpPr>
          <p:cNvPr id="3" name="內容版面配置區 2"/>
          <p:cNvSpPr>
            <a:spLocks noGrp="1"/>
          </p:cNvSpPr>
          <p:nvPr>
            <p:ph idx="1"/>
          </p:nvPr>
        </p:nvSpPr>
        <p:spPr>
          <a:xfrm>
            <a:off x="747132" y="1365662"/>
            <a:ext cx="7223388" cy="5294217"/>
          </a:xfrm>
        </p:spPr>
        <p:txBody>
          <a:bodyPr/>
          <a:lstStyle/>
          <a:p>
            <a:r>
              <a:rPr lang="zh-TW" altLang="en-US" sz="2800" dirty="0" smtClean="0"/>
              <a:t>俗稱物價持續上漲為通貨膨脹，而物價持續下跌為通貨緊縮。前者是商品越來越貴，而後者是商品越來越便宜。</a:t>
            </a:r>
            <a:endParaRPr lang="en-US" altLang="zh-TW" sz="2800" dirty="0" smtClean="0"/>
          </a:p>
          <a:p>
            <a:pPr marL="801687" lvl="1" indent="-457200">
              <a:buFont typeface="Wingdings" pitchFamily="2" charset="2"/>
              <a:buAutoNum type="circleNumWdWhitePlain"/>
            </a:pPr>
            <a:r>
              <a:rPr lang="zh-TW" altLang="en-US" sz="2400" dirty="0" smtClean="0"/>
              <a:t>通貨的膨脹或緊縮，影響個人儲蓄的購買力，從而影響個人的儲蓄或消費意願。</a:t>
            </a:r>
            <a:endParaRPr lang="en-US" altLang="zh-TW" sz="2400" dirty="0" smtClean="0"/>
          </a:p>
          <a:p>
            <a:pPr marL="801687" lvl="1" indent="-457200">
              <a:buFont typeface="Wingdings" pitchFamily="2" charset="2"/>
              <a:buAutoNum type="circleNumWdWhitePlain"/>
            </a:pPr>
            <a:r>
              <a:rPr lang="zh-TW" altLang="en-US" sz="2400" dirty="0" smtClean="0"/>
              <a:t>通貨的膨脹或緊縮打亂廠商投資的預期報酬，影響廠商的進一步投資計畫和經濟的成長。</a:t>
            </a:r>
            <a:endParaRPr lang="en-US" altLang="zh-TW" sz="2400" dirty="0" smtClean="0"/>
          </a:p>
          <a:p>
            <a:pPr marL="342900" lvl="1" indent="-342900">
              <a:buClr>
                <a:schemeClr val="tx2"/>
              </a:buClr>
            </a:pPr>
            <a:r>
              <a:rPr lang="zh-TW" altLang="en-US" sz="2400" dirty="0" smtClean="0"/>
              <a:t>德國、中國曾深受通膨傷害，視通膨為首要經濟問題。</a:t>
            </a:r>
            <a:endParaRPr lang="en-US" altLang="zh-TW" sz="2400" dirty="0" smtClean="0"/>
          </a:p>
          <a:p>
            <a:endParaRPr lang="en-US" altLang="zh-TW" sz="2800" dirty="0" smtClean="0"/>
          </a:p>
        </p:txBody>
      </p:sp>
      <p:sp>
        <p:nvSpPr>
          <p:cNvPr id="4" name="投影片編號版面配置區 3"/>
          <p:cNvSpPr>
            <a:spLocks noGrp="1"/>
          </p:cNvSpPr>
          <p:nvPr>
            <p:ph type="sldNum" sz="quarter" idx="12"/>
          </p:nvPr>
        </p:nvSpPr>
        <p:spPr/>
        <p:txBody>
          <a:bodyPr/>
          <a:lstStyle/>
          <a:p>
            <a:pPr>
              <a:defRPr/>
            </a:pPr>
            <a:fld id="{3F00783F-9C9F-40BF-AEB4-92F5B78B8F4E}" type="slidenum">
              <a:rPr lang="en-US" altLang="zh-TW" smtClean="0"/>
              <a:pPr>
                <a:defRPr/>
              </a:pPr>
              <a:t>8</a:t>
            </a:fld>
            <a:endParaRPr lang="en-US" altLang="zh-TW"/>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457199" y="122238"/>
            <a:ext cx="7561385" cy="968008"/>
          </a:xfrm>
        </p:spPr>
        <p:txBody>
          <a:bodyPr/>
          <a:lstStyle/>
          <a:p>
            <a:r>
              <a:rPr lang="en-US" altLang="zh-TW" sz="4000" dirty="0" smtClean="0">
                <a:solidFill>
                  <a:srgbClr val="660066"/>
                </a:solidFill>
                <a:latin typeface="+mn-lt"/>
              </a:rPr>
              <a:t>1.7  </a:t>
            </a:r>
            <a:r>
              <a:rPr lang="zh-TW" altLang="en-US" sz="4000" dirty="0" smtClean="0">
                <a:solidFill>
                  <a:srgbClr val="660066"/>
                </a:solidFill>
                <a:latin typeface="+mn-lt"/>
              </a:rPr>
              <a:t>經濟成長問題</a:t>
            </a:r>
            <a:endParaRPr lang="zh-TW" altLang="en-US" sz="4000" dirty="0">
              <a:latin typeface="+mn-lt"/>
            </a:endParaRPr>
          </a:p>
        </p:txBody>
      </p:sp>
      <p:sp>
        <p:nvSpPr>
          <p:cNvPr id="3" name="內容版面配置區 2"/>
          <p:cNvSpPr>
            <a:spLocks noGrp="1"/>
          </p:cNvSpPr>
          <p:nvPr>
            <p:ph idx="1"/>
          </p:nvPr>
        </p:nvSpPr>
        <p:spPr>
          <a:xfrm>
            <a:off x="579863" y="1175658"/>
            <a:ext cx="7595308" cy="5437016"/>
          </a:xfrm>
        </p:spPr>
        <p:txBody>
          <a:bodyPr/>
          <a:lstStyle/>
          <a:p>
            <a:pPr marL="514350" indent="-514350">
              <a:buFont typeface="+mj-lt"/>
              <a:buAutoNum type="arabicParenR"/>
            </a:pPr>
            <a:r>
              <a:rPr lang="zh-TW" altLang="en-US" sz="2800" dirty="0" smtClean="0"/>
              <a:t>美國經濟發展初期，勞動力接近充分就業，人們不擔心工作，只想提高生活的標準。</a:t>
            </a:r>
            <a:endParaRPr lang="en-US" altLang="zh-TW" sz="2800" dirty="0" smtClean="0"/>
          </a:p>
          <a:p>
            <a:pPr lvl="1"/>
            <a:r>
              <a:rPr lang="zh-TW" altLang="en-US" sz="2400" dirty="0" smtClean="0"/>
              <a:t>生活標準：食衣住行育樂＋預期壽命＋健康</a:t>
            </a:r>
            <a:r>
              <a:rPr lang="zh-TW" altLang="en-US" sz="2400" dirty="0" smtClean="0"/>
              <a:t>程度。</a:t>
            </a:r>
            <a:endParaRPr lang="en-US" altLang="zh-TW" sz="2400" dirty="0" smtClean="0"/>
          </a:p>
          <a:p>
            <a:pPr marL="514350" indent="-514350">
              <a:buFont typeface="+mj-lt"/>
              <a:buAutoNum type="arabicParenR"/>
            </a:pPr>
            <a:r>
              <a:rPr lang="zh-TW" altLang="en-US" sz="2800" dirty="0" smtClean="0"/>
              <a:t>大部分的勞工，其所得來自薪資，而薪資深受生產力的影響。</a:t>
            </a:r>
            <a:endParaRPr lang="en-US" altLang="zh-TW" sz="2800" dirty="0" smtClean="0"/>
          </a:p>
          <a:p>
            <a:pPr lvl="1"/>
            <a:r>
              <a:rPr lang="zh-TW" altLang="en-US" sz="2400" dirty="0" smtClean="0"/>
              <a:t>其他</a:t>
            </a:r>
            <a:r>
              <a:rPr lang="zh-TW" altLang="en-US" sz="2400" dirty="0" smtClean="0"/>
              <a:t>的所得來源包括利息、地租、紅利等。</a:t>
            </a:r>
            <a:endParaRPr lang="en-US" altLang="zh-TW" sz="2400" dirty="0" smtClean="0"/>
          </a:p>
          <a:p>
            <a:pPr lvl="1"/>
            <a:r>
              <a:rPr lang="zh-TW" altLang="en-US" sz="2400" dirty="0" smtClean="0"/>
              <a:t>問題是，經濟成長的成果是否會讓全民分享？</a:t>
            </a:r>
            <a:endParaRPr lang="en-US" altLang="zh-TW" sz="2400" dirty="0" smtClean="0"/>
          </a:p>
          <a:p>
            <a:pPr marL="514350" indent="-514350">
              <a:buFont typeface="+mj-lt"/>
              <a:buAutoNum type="arabicParenR"/>
            </a:pPr>
            <a:r>
              <a:rPr lang="zh-TW" altLang="en-US" sz="2800" dirty="0" smtClean="0"/>
              <a:t>經濟成長帶動所得和生活水準的提升。</a:t>
            </a:r>
            <a:endParaRPr lang="en-US" altLang="zh-TW" sz="2800" dirty="0" smtClean="0"/>
          </a:p>
          <a:p>
            <a:pPr lvl="1"/>
            <a:r>
              <a:rPr lang="zh-TW" altLang="en-US" sz="2400" dirty="0" smtClean="0"/>
              <a:t>所得提升後，政府才有更多的稅收興建公共財。</a:t>
            </a:r>
            <a:endParaRPr lang="en-US" altLang="zh-TW" sz="2400" dirty="0" smtClean="0"/>
          </a:p>
          <a:p>
            <a:pPr lvl="1"/>
            <a:r>
              <a:rPr lang="zh-TW" altLang="en-US" sz="2400" dirty="0" smtClean="0"/>
              <a:t>低所得國家的經濟問題應該以經濟成長為首。</a:t>
            </a:r>
            <a:endParaRPr lang="en-US" altLang="zh-TW" sz="2400" dirty="0" smtClean="0"/>
          </a:p>
          <a:p>
            <a:pPr lvl="1">
              <a:buNone/>
            </a:pPr>
            <a:endParaRPr lang="en-US" altLang="zh-TW" sz="2400" dirty="0" smtClean="0"/>
          </a:p>
        </p:txBody>
      </p:sp>
      <p:sp>
        <p:nvSpPr>
          <p:cNvPr id="4" name="投影片編號版面配置區 3"/>
          <p:cNvSpPr>
            <a:spLocks noGrp="1"/>
          </p:cNvSpPr>
          <p:nvPr>
            <p:ph type="sldNum" sz="quarter" idx="12"/>
          </p:nvPr>
        </p:nvSpPr>
        <p:spPr/>
        <p:txBody>
          <a:bodyPr/>
          <a:lstStyle/>
          <a:p>
            <a:pPr>
              <a:defRPr/>
            </a:pPr>
            <a:fld id="{3F00783F-9C9F-40BF-AEB4-92F5B78B8F4E}" type="slidenum">
              <a:rPr lang="en-US" altLang="zh-TW" smtClean="0"/>
              <a:pPr>
                <a:defRPr/>
              </a:pPr>
              <a:t>9</a:t>
            </a:fld>
            <a:endParaRPr lang="en-US" altLang="zh-TW"/>
          </a:p>
        </p:txBody>
      </p:sp>
    </p:spTree>
  </p:cSld>
  <p:clrMapOvr>
    <a:masterClrMapping/>
  </p:clrMapOvr>
</p:sld>
</file>

<file path=ppt/theme/theme1.xml><?xml version="1.0" encoding="utf-8"?>
<a:theme xmlns:a="http://schemas.openxmlformats.org/drawingml/2006/main" name="Network">
  <a:themeElements>
    <a:clrScheme name="Network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Network">
      <a:majorFont>
        <a:latin typeface="Arial"/>
        <a:ea typeface="新細明體"/>
        <a:cs typeface=""/>
      </a:majorFont>
      <a:minorFont>
        <a:latin typeface="Arial"/>
        <a:ea typeface="新細明體"/>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Network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Network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Network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Network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Network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Network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Network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Network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Network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Network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佈景主題">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佈景主題">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Network</Template>
  <TotalTime>3843</TotalTime>
  <Words>4287</Words>
  <Application>Microsoft Office PowerPoint</Application>
  <PresentationFormat>如螢幕大小 (4:3)</PresentationFormat>
  <Paragraphs>547</Paragraphs>
  <Slides>65</Slides>
  <Notes>0</Notes>
  <HiddenSlides>0</HiddenSlides>
  <MMClips>0</MMClips>
  <ScaleCrop>false</ScaleCrop>
  <HeadingPairs>
    <vt:vector size="6" baseType="variant">
      <vt:variant>
        <vt:lpstr>佈景主題</vt:lpstr>
      </vt:variant>
      <vt:variant>
        <vt:i4>1</vt:i4>
      </vt:variant>
      <vt:variant>
        <vt:lpstr>內嵌 OLE 伺服程式</vt:lpstr>
      </vt:variant>
      <vt:variant>
        <vt:i4>1</vt:i4>
      </vt:variant>
      <vt:variant>
        <vt:lpstr>投影片標題</vt:lpstr>
      </vt:variant>
      <vt:variant>
        <vt:i4>65</vt:i4>
      </vt:variant>
    </vt:vector>
  </HeadingPairs>
  <TitlesOfParts>
    <vt:vector size="67" baseType="lpstr">
      <vt:lpstr>Network</vt:lpstr>
      <vt:lpstr>方程式</vt:lpstr>
      <vt:lpstr>經濟學  11  經濟成長</vt:lpstr>
      <vt:lpstr>1.  總體經濟學</vt:lpstr>
      <vt:lpstr>1.1  美國1929-1939年的大蕭條</vt:lpstr>
      <vt:lpstr>1.2  德國也衰退</vt:lpstr>
      <vt:lpstr>1.3  對古典經濟學的批判</vt:lpstr>
      <vt:lpstr>1.4  總體經濟變數</vt:lpstr>
      <vt:lpstr>1.5  失業問題</vt:lpstr>
      <vt:lpstr>1.6 通貨膨脹與通貨緊縮問題</vt:lpstr>
      <vt:lpstr>1.7  經濟成長問題</vt:lpstr>
      <vt:lpstr>2.  總合的概念</vt:lpstr>
      <vt:lpstr>2.1 總供給與總需要</vt:lpstr>
      <vt:lpstr>2.2  總合供給與總合需要</vt:lpstr>
      <vt:lpstr>2.3  異質商品的加總</vt:lpstr>
      <vt:lpstr>2.4  一籃子商品</vt:lpstr>
      <vt:lpstr>2.5  物價指數</vt:lpstr>
      <vt:lpstr>2.6 上漲率</vt:lpstr>
      <vt:lpstr>2.7  凱因斯為何提出總合概念？</vt:lpstr>
      <vt:lpstr>3.  國內生產毛額</vt:lpstr>
      <vt:lpstr>3.1  總合產出的定義</vt:lpstr>
      <vt:lpstr>3.2  生產（產出）</vt:lpstr>
      <vt:lpstr>3.3  幾個國家之GDP的比較</vt:lpstr>
      <vt:lpstr>3.4  GDP的三種衡量</vt:lpstr>
      <vt:lpstr>3.5  GDP三種衡量圖示說明</vt:lpstr>
      <vt:lpstr>3.6  從生產面衡量</vt:lpstr>
      <vt:lpstr>3.7  產值之計算</vt:lpstr>
      <vt:lpstr>3.8  從分配面衡量</vt:lpstr>
      <vt:lpstr>3.9  從支出面衡量GDP</vt:lpstr>
      <vt:lpstr>4.  經濟成長的意義</vt:lpstr>
      <vt:lpstr>4.1  經濟成長是近代現象 </vt:lpstr>
      <vt:lpstr>4.2  經濟成長率</vt:lpstr>
      <vt:lpstr>4.3  台灣歷年經濟成長率（1952-2006）</vt:lpstr>
      <vt:lpstr>4.4  成長的指數意義</vt:lpstr>
      <vt:lpstr>4.5  中國大陸的經濟成長</vt:lpstr>
      <vt:lpstr>4.6  經濟成長的宏觀指標</vt:lpstr>
      <vt:lpstr>4.7  潛在GDP （潛在總產出）</vt:lpstr>
      <vt:lpstr>4.8  經濟成長的微觀指標</vt:lpstr>
      <vt:lpstr>5.  經濟成長的來源</vt:lpstr>
      <vt:lpstr>5.1  經濟成長的制度性條件</vt:lpstr>
      <vt:lpstr>5.2  經濟成長與經濟發展 </vt:lpstr>
      <vt:lpstr>5.3  GDP的分配面</vt:lpstr>
      <vt:lpstr>5.4  土地</vt:lpstr>
      <vt:lpstr>5.5 馬爾薩斯的維生所得</vt:lpstr>
      <vt:lpstr>5.6  馬爾薩斯的貧窮陷阱</vt:lpstr>
      <vt:lpstr>5.7  勞力</vt:lpstr>
      <vt:lpstr>5.8   熟練與人力資本</vt:lpstr>
      <vt:lpstr>5.9  資本</vt:lpstr>
      <vt:lpstr>5.10  資本出現邊際產出遞減</vt:lpstr>
      <vt:lpstr>5.11  產值也遞減</vt:lpstr>
      <vt:lpstr>5.12  技術進步帶來的成長</vt:lpstr>
      <vt:lpstr>5.13  異質資本財的互補效果</vt:lpstr>
      <vt:lpstr>5.14  資本結構產生的網路效應</vt:lpstr>
      <vt:lpstr>5.15  創業家精神</vt:lpstr>
      <vt:lpstr>5.16   工廠生產 </vt:lpstr>
      <vt:lpstr>5.17   家庭生產與工廠生產</vt:lpstr>
      <vt:lpstr>5.18  市場擴張</vt:lpstr>
      <vt:lpstr>5.19  政府</vt:lpstr>
      <vt:lpstr>5.20   政府政策</vt:lpstr>
      <vt:lpstr>6.  經濟成長的極限</vt:lpstr>
      <vt:lpstr>6.1  分工的問題</vt:lpstr>
      <vt:lpstr>6.2  有限的資源 </vt:lpstr>
      <vt:lpstr>6.3  資源的無限性</vt:lpstr>
      <vt:lpstr>6.4  羅馬俱樂部</vt:lpstr>
      <vt:lpstr>6.5  貧富差距</vt:lpstr>
      <vt:lpstr>6.6  後發者遭遇的詛咒</vt:lpstr>
      <vt:lpstr>6.7  人工智慧的危機</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投影片 1</dc:title>
  <dc:creator>user</dc:creator>
  <cp:lastModifiedBy>cs1101</cp:lastModifiedBy>
  <cp:revision>424</cp:revision>
  <dcterms:created xsi:type="dcterms:W3CDTF">2010-10-22T21:58:55Z</dcterms:created>
  <dcterms:modified xsi:type="dcterms:W3CDTF">2017-12-17T08:39:24Z</dcterms:modified>
</cp:coreProperties>
</file>